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0"/>
  </p:notesMasterIdLst>
  <p:sldIdLst>
    <p:sldId id="256" r:id="rId2"/>
    <p:sldId id="257" r:id="rId3"/>
    <p:sldId id="258" r:id="rId4"/>
    <p:sldId id="261" r:id="rId5"/>
    <p:sldId id="259" r:id="rId6"/>
    <p:sldId id="260" r:id="rId7"/>
    <p:sldId id="262" r:id="rId8"/>
    <p:sldId id="263" r:id="rId9"/>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סגנון ביניים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F1AB2-1976-4502-BF36-3FF5EA218861}" styleName="סגנון ביניים 4 - הדגשה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660B408-B3CF-4A94-85FC-2B1E0A45F4A2}" styleName="סגנון כהה 2 - הדגשה 1/הדגשה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7" autoAdjust="0"/>
    <p:restoredTop sz="68692" autoAdjust="0"/>
  </p:normalViewPr>
  <p:slideViewPr>
    <p:cSldViewPr snapToGrid="0">
      <p:cViewPr varScale="1">
        <p:scale>
          <a:sx n="80" d="100"/>
          <a:sy n="80" d="100"/>
        </p:scale>
        <p:origin x="17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F75B3297-BA7D-4E3B-AC3E-B02C078760E6}" type="datetimeFigureOut">
              <a:rPr lang="he-IL" smtClean="0"/>
              <a:t>ד'/כסלו/תשע"ז</a:t>
            </a:fld>
            <a:endParaRPr lang="he-IL"/>
          </a:p>
        </p:txBody>
      </p:sp>
      <p:sp>
        <p:nvSpPr>
          <p:cNvPr id="4" name="מציין מיקום של תמונת שקופית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BF9A36F2-A0E2-4376-B42E-56724FF060A6}" type="slidenum">
              <a:rPr lang="he-IL" smtClean="0"/>
              <a:t>‹#›</a:t>
            </a:fld>
            <a:endParaRPr lang="he-IL"/>
          </a:p>
        </p:txBody>
      </p:sp>
    </p:spTree>
    <p:extLst>
      <p:ext uri="{BB962C8B-B14F-4D97-AF65-F5344CB8AC3E}">
        <p14:creationId xmlns:p14="http://schemas.microsoft.com/office/powerpoint/2010/main" val="241862688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r>
              <a:rPr lang="he-IL" sz="2800" b="1" dirty="0"/>
              <a:t>צריך להוסיף למצגת:</a:t>
            </a:r>
          </a:p>
          <a:p>
            <a:r>
              <a:rPr lang="he-IL" sz="2800" b="1" dirty="0"/>
              <a:t>זמני מזכירות</a:t>
            </a:r>
            <a:r>
              <a:rPr lang="he-IL" sz="2800" b="1" baseline="0" dirty="0"/>
              <a:t> לקבלת שטרי חוב</a:t>
            </a:r>
            <a:endParaRPr lang="he-IL" sz="2800" b="1" dirty="0"/>
          </a:p>
          <a:p>
            <a:r>
              <a:rPr lang="he-IL" sz="2800" b="1" dirty="0"/>
              <a:t>להוסיף</a:t>
            </a:r>
            <a:r>
              <a:rPr lang="he-IL" sz="2800" b="1" baseline="0" dirty="0"/>
              <a:t> צור קשר ותלונות</a:t>
            </a:r>
            <a:r>
              <a:rPr lang="en-US" sz="2800" b="1" baseline="0" dirty="0"/>
              <a:t> </a:t>
            </a:r>
            <a:r>
              <a:rPr lang="he-IL" sz="2800" b="1" baseline="0" dirty="0"/>
              <a:t>ומכתבי תודה,</a:t>
            </a:r>
          </a:p>
          <a:p>
            <a:r>
              <a:rPr lang="he-IL" sz="2800" b="1" dirty="0"/>
              <a:t>חזון</a:t>
            </a:r>
            <a:r>
              <a:rPr lang="he-IL" sz="2800" b="1" baseline="0" dirty="0"/>
              <a:t> המיון,</a:t>
            </a:r>
          </a:p>
          <a:p>
            <a:r>
              <a:rPr lang="he-IL" sz="2800" b="1" baseline="0" dirty="0"/>
              <a:t>להוסיף </a:t>
            </a:r>
            <a:r>
              <a:rPr lang="he-IL" sz="2800" b="1" baseline="0" dirty="0" err="1"/>
              <a:t>איזור</a:t>
            </a:r>
            <a:r>
              <a:rPr lang="he-IL" sz="2800" b="1" baseline="0" dirty="0"/>
              <a:t> לעובדים לצורך הזנת שעות או לצפות בסידור חודשי או למלא דוחות (אופציונאלי)</a:t>
            </a:r>
          </a:p>
          <a:p>
            <a:endParaRPr lang="he-IL" dirty="0"/>
          </a:p>
        </p:txBody>
      </p:sp>
      <p:sp>
        <p:nvSpPr>
          <p:cNvPr id="4" name="מציין מיקום של מספר שקופית 3"/>
          <p:cNvSpPr>
            <a:spLocks noGrp="1"/>
          </p:cNvSpPr>
          <p:nvPr>
            <p:ph type="sldNum" sz="quarter" idx="10"/>
          </p:nvPr>
        </p:nvSpPr>
        <p:spPr/>
        <p:txBody>
          <a:bodyPr/>
          <a:lstStyle/>
          <a:p>
            <a:fld id="{BF9A36F2-A0E2-4376-B42E-56724FF060A6}" type="slidenum">
              <a:rPr lang="he-IL" smtClean="0"/>
              <a:t>1</a:t>
            </a:fld>
            <a:endParaRPr lang="he-IL"/>
          </a:p>
        </p:txBody>
      </p:sp>
    </p:spTree>
    <p:extLst>
      <p:ext uri="{BB962C8B-B14F-4D97-AF65-F5344CB8AC3E}">
        <p14:creationId xmlns:p14="http://schemas.microsoft.com/office/powerpoint/2010/main" val="3630583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BF9A36F2-A0E2-4376-B42E-56724FF060A6}" type="slidenum">
              <a:rPr lang="he-IL" smtClean="0"/>
              <a:t>3</a:t>
            </a:fld>
            <a:endParaRPr lang="he-IL"/>
          </a:p>
        </p:txBody>
      </p:sp>
    </p:spTree>
    <p:extLst>
      <p:ext uri="{BB962C8B-B14F-4D97-AF65-F5344CB8AC3E}">
        <p14:creationId xmlns:p14="http://schemas.microsoft.com/office/powerpoint/2010/main" val="6986450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BF9A36F2-A0E2-4376-B42E-56724FF060A6}" type="slidenum">
              <a:rPr lang="he-IL" smtClean="0"/>
              <a:t>6</a:t>
            </a:fld>
            <a:endParaRPr lang="he-IL"/>
          </a:p>
        </p:txBody>
      </p:sp>
    </p:spTree>
    <p:extLst>
      <p:ext uri="{BB962C8B-B14F-4D97-AF65-F5344CB8AC3E}">
        <p14:creationId xmlns:p14="http://schemas.microsoft.com/office/powerpoint/2010/main" val="3614708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BF9A36F2-A0E2-4376-B42E-56724FF060A6}" type="slidenum">
              <a:rPr lang="he-IL" smtClean="0"/>
              <a:t>7</a:t>
            </a:fld>
            <a:endParaRPr lang="he-IL"/>
          </a:p>
        </p:txBody>
      </p:sp>
    </p:spTree>
    <p:extLst>
      <p:ext uri="{BB962C8B-B14F-4D97-AF65-F5344CB8AC3E}">
        <p14:creationId xmlns:p14="http://schemas.microsoft.com/office/powerpoint/2010/main" val="26092056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BF9A36F2-A0E2-4376-B42E-56724FF060A6}" type="slidenum">
              <a:rPr lang="he-IL" smtClean="0"/>
              <a:t>8</a:t>
            </a:fld>
            <a:endParaRPr lang="he-IL"/>
          </a:p>
        </p:txBody>
      </p:sp>
    </p:spTree>
    <p:extLst>
      <p:ext uri="{BB962C8B-B14F-4D97-AF65-F5344CB8AC3E}">
        <p14:creationId xmlns:p14="http://schemas.microsoft.com/office/powerpoint/2010/main" val="3833452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p:cNvSpPr>
            <a:spLocks noGrp="1"/>
          </p:cNvSpPr>
          <p:nvPr>
            <p:ph type="dt" sz="half" idx="10"/>
          </p:nvPr>
        </p:nvSpPr>
        <p:spPr/>
        <p:txBody>
          <a:bodyPr/>
          <a:lstStyle/>
          <a:p>
            <a:fld id="{565048A4-6A93-4A74-8530-0C8E57AD6B3E}" type="datetimeFigureOut">
              <a:rPr lang="he-IL" smtClean="0"/>
              <a:t>ד'/כסלו/תשע"ז</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BD8C3897-93BB-4060-8037-567D1F80622C}" type="slidenum">
              <a:rPr lang="he-IL" smtClean="0"/>
              <a:t>‹#›</a:t>
            </a:fld>
            <a:endParaRPr lang="he-IL"/>
          </a:p>
        </p:txBody>
      </p:sp>
    </p:spTree>
    <p:extLst>
      <p:ext uri="{BB962C8B-B14F-4D97-AF65-F5344CB8AC3E}">
        <p14:creationId xmlns:p14="http://schemas.microsoft.com/office/powerpoint/2010/main" val="2869574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565048A4-6A93-4A74-8530-0C8E57AD6B3E}" type="datetimeFigureOut">
              <a:rPr lang="he-IL" smtClean="0"/>
              <a:t>ד'/כסלו/תשע"ז</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BD8C3897-93BB-4060-8037-567D1F80622C}" type="slidenum">
              <a:rPr lang="he-IL" smtClean="0"/>
              <a:t>‹#›</a:t>
            </a:fld>
            <a:endParaRPr lang="he-IL"/>
          </a:p>
        </p:txBody>
      </p:sp>
    </p:spTree>
    <p:extLst>
      <p:ext uri="{BB962C8B-B14F-4D97-AF65-F5344CB8AC3E}">
        <p14:creationId xmlns:p14="http://schemas.microsoft.com/office/powerpoint/2010/main" val="1508515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565048A4-6A93-4A74-8530-0C8E57AD6B3E}" type="datetimeFigureOut">
              <a:rPr lang="he-IL" smtClean="0"/>
              <a:t>ד'/כסלו/תשע"ז</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BD8C3897-93BB-4060-8037-567D1F80622C}" type="slidenum">
              <a:rPr lang="he-IL" smtClean="0"/>
              <a:t>‹#›</a:t>
            </a:fld>
            <a:endParaRPr lang="he-IL"/>
          </a:p>
        </p:txBody>
      </p:sp>
    </p:spTree>
    <p:extLst>
      <p:ext uri="{BB962C8B-B14F-4D97-AF65-F5344CB8AC3E}">
        <p14:creationId xmlns:p14="http://schemas.microsoft.com/office/powerpoint/2010/main" val="3305331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idx="1"/>
          </p:nvPr>
        </p:nvSpPr>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565048A4-6A93-4A74-8530-0C8E57AD6B3E}" type="datetimeFigureOut">
              <a:rPr lang="he-IL" smtClean="0"/>
              <a:t>ד'/כסלו/תשע"ז</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BD8C3897-93BB-4060-8037-567D1F80622C}" type="slidenum">
              <a:rPr lang="he-IL" smtClean="0"/>
              <a:t>‹#›</a:t>
            </a:fld>
            <a:endParaRPr lang="he-IL"/>
          </a:p>
        </p:txBody>
      </p:sp>
    </p:spTree>
    <p:extLst>
      <p:ext uri="{BB962C8B-B14F-4D97-AF65-F5344CB8AC3E}">
        <p14:creationId xmlns:p14="http://schemas.microsoft.com/office/powerpoint/2010/main" val="813051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ערוך סגנונות טקסט של תבנית בסיס</a:t>
            </a:r>
          </a:p>
        </p:txBody>
      </p:sp>
      <p:sp>
        <p:nvSpPr>
          <p:cNvPr id="4" name="מציין מיקום של תאריך 3"/>
          <p:cNvSpPr>
            <a:spLocks noGrp="1"/>
          </p:cNvSpPr>
          <p:nvPr>
            <p:ph type="dt" sz="half" idx="10"/>
          </p:nvPr>
        </p:nvSpPr>
        <p:spPr/>
        <p:txBody>
          <a:bodyPr/>
          <a:lstStyle/>
          <a:p>
            <a:fld id="{565048A4-6A93-4A74-8530-0C8E57AD6B3E}" type="datetimeFigureOut">
              <a:rPr lang="he-IL" smtClean="0"/>
              <a:t>ד'/כסלו/תשע"ז</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BD8C3897-93BB-4060-8037-567D1F80622C}" type="slidenum">
              <a:rPr lang="he-IL" smtClean="0"/>
              <a:t>‹#›</a:t>
            </a:fld>
            <a:endParaRPr lang="he-IL"/>
          </a:p>
        </p:txBody>
      </p:sp>
    </p:spTree>
    <p:extLst>
      <p:ext uri="{BB962C8B-B14F-4D97-AF65-F5344CB8AC3E}">
        <p14:creationId xmlns:p14="http://schemas.microsoft.com/office/powerpoint/2010/main" val="3158230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sz="half" idx="1"/>
          </p:nvPr>
        </p:nvSpPr>
        <p:spPr>
          <a:xfrm>
            <a:off x="838200" y="1825625"/>
            <a:ext cx="518160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6172200" y="1825625"/>
            <a:ext cx="5181600" cy="435133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5" name="מציין מיקום של תאריך 4"/>
          <p:cNvSpPr>
            <a:spLocks noGrp="1"/>
          </p:cNvSpPr>
          <p:nvPr>
            <p:ph type="dt" sz="half" idx="10"/>
          </p:nvPr>
        </p:nvSpPr>
        <p:spPr/>
        <p:txBody>
          <a:bodyPr/>
          <a:lstStyle/>
          <a:p>
            <a:fld id="{565048A4-6A93-4A74-8530-0C8E57AD6B3E}" type="datetimeFigureOut">
              <a:rPr lang="he-IL" smtClean="0"/>
              <a:t>ד'/כסלו/תשע"ז</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BD8C3897-93BB-4060-8037-567D1F80622C}" type="slidenum">
              <a:rPr lang="he-IL" smtClean="0"/>
              <a:t>‹#›</a:t>
            </a:fld>
            <a:endParaRPr lang="he-IL"/>
          </a:p>
        </p:txBody>
      </p:sp>
    </p:spTree>
    <p:extLst>
      <p:ext uri="{BB962C8B-B14F-4D97-AF65-F5344CB8AC3E}">
        <p14:creationId xmlns:p14="http://schemas.microsoft.com/office/powerpoint/2010/main" val="2035498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7" name="מציין מיקום של תאריך 6"/>
          <p:cNvSpPr>
            <a:spLocks noGrp="1"/>
          </p:cNvSpPr>
          <p:nvPr>
            <p:ph type="dt" sz="half" idx="10"/>
          </p:nvPr>
        </p:nvSpPr>
        <p:spPr/>
        <p:txBody>
          <a:bodyPr/>
          <a:lstStyle/>
          <a:p>
            <a:fld id="{565048A4-6A93-4A74-8530-0C8E57AD6B3E}" type="datetimeFigureOut">
              <a:rPr lang="he-IL" smtClean="0"/>
              <a:t>ד'/כסלו/תשע"ז</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BD8C3897-93BB-4060-8037-567D1F80622C}" type="slidenum">
              <a:rPr lang="he-IL" smtClean="0"/>
              <a:t>‹#›</a:t>
            </a:fld>
            <a:endParaRPr lang="he-IL"/>
          </a:p>
        </p:txBody>
      </p:sp>
    </p:spTree>
    <p:extLst>
      <p:ext uri="{BB962C8B-B14F-4D97-AF65-F5344CB8AC3E}">
        <p14:creationId xmlns:p14="http://schemas.microsoft.com/office/powerpoint/2010/main" val="3545253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p:cNvSpPr>
            <a:spLocks noGrp="1"/>
          </p:cNvSpPr>
          <p:nvPr>
            <p:ph type="dt" sz="half" idx="10"/>
          </p:nvPr>
        </p:nvSpPr>
        <p:spPr/>
        <p:txBody>
          <a:bodyPr/>
          <a:lstStyle/>
          <a:p>
            <a:fld id="{565048A4-6A93-4A74-8530-0C8E57AD6B3E}" type="datetimeFigureOut">
              <a:rPr lang="he-IL" smtClean="0"/>
              <a:t>ד'/כסלו/תשע"ז</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BD8C3897-93BB-4060-8037-567D1F80622C}" type="slidenum">
              <a:rPr lang="he-IL" smtClean="0"/>
              <a:t>‹#›</a:t>
            </a:fld>
            <a:endParaRPr lang="he-IL"/>
          </a:p>
        </p:txBody>
      </p:sp>
    </p:spTree>
    <p:extLst>
      <p:ext uri="{BB962C8B-B14F-4D97-AF65-F5344CB8AC3E}">
        <p14:creationId xmlns:p14="http://schemas.microsoft.com/office/powerpoint/2010/main" val="1058421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565048A4-6A93-4A74-8530-0C8E57AD6B3E}" type="datetimeFigureOut">
              <a:rPr lang="he-IL" smtClean="0"/>
              <a:t>ד'/כסלו/תשע"ז</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BD8C3897-93BB-4060-8037-567D1F80622C}" type="slidenum">
              <a:rPr lang="he-IL" smtClean="0"/>
              <a:t>‹#›</a:t>
            </a:fld>
            <a:endParaRPr lang="he-IL"/>
          </a:p>
        </p:txBody>
      </p:sp>
    </p:spTree>
    <p:extLst>
      <p:ext uri="{BB962C8B-B14F-4D97-AF65-F5344CB8AC3E}">
        <p14:creationId xmlns:p14="http://schemas.microsoft.com/office/powerpoint/2010/main" val="3885775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מציין מיקום של תאריך 4"/>
          <p:cNvSpPr>
            <a:spLocks noGrp="1"/>
          </p:cNvSpPr>
          <p:nvPr>
            <p:ph type="dt" sz="half" idx="10"/>
          </p:nvPr>
        </p:nvSpPr>
        <p:spPr/>
        <p:txBody>
          <a:bodyPr/>
          <a:lstStyle/>
          <a:p>
            <a:fld id="{565048A4-6A93-4A74-8530-0C8E57AD6B3E}" type="datetimeFigureOut">
              <a:rPr lang="he-IL" smtClean="0"/>
              <a:t>ד'/כסלו/תשע"ז</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BD8C3897-93BB-4060-8037-567D1F80622C}" type="slidenum">
              <a:rPr lang="he-IL" smtClean="0"/>
              <a:t>‹#›</a:t>
            </a:fld>
            <a:endParaRPr lang="he-IL"/>
          </a:p>
        </p:txBody>
      </p:sp>
    </p:spTree>
    <p:extLst>
      <p:ext uri="{BB962C8B-B14F-4D97-AF65-F5344CB8AC3E}">
        <p14:creationId xmlns:p14="http://schemas.microsoft.com/office/powerpoint/2010/main" val="3389169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ערוך סגנונות טקסט של תבנית בסיס</a:t>
            </a:r>
          </a:p>
        </p:txBody>
      </p:sp>
      <p:sp>
        <p:nvSpPr>
          <p:cNvPr id="5" name="מציין מיקום של תאריך 4"/>
          <p:cNvSpPr>
            <a:spLocks noGrp="1"/>
          </p:cNvSpPr>
          <p:nvPr>
            <p:ph type="dt" sz="half" idx="10"/>
          </p:nvPr>
        </p:nvSpPr>
        <p:spPr/>
        <p:txBody>
          <a:bodyPr/>
          <a:lstStyle/>
          <a:p>
            <a:fld id="{565048A4-6A93-4A74-8530-0C8E57AD6B3E}" type="datetimeFigureOut">
              <a:rPr lang="he-IL" smtClean="0"/>
              <a:t>ד'/כסלו/תשע"ז</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BD8C3897-93BB-4060-8037-567D1F80622C}" type="slidenum">
              <a:rPr lang="he-IL" smtClean="0"/>
              <a:t>‹#›</a:t>
            </a:fld>
            <a:endParaRPr lang="he-IL"/>
          </a:p>
        </p:txBody>
      </p:sp>
    </p:spTree>
    <p:extLst>
      <p:ext uri="{BB962C8B-B14F-4D97-AF65-F5344CB8AC3E}">
        <p14:creationId xmlns:p14="http://schemas.microsoft.com/office/powerpoint/2010/main" val="3588990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65048A4-6A93-4A74-8530-0C8E57AD6B3E}" type="datetimeFigureOut">
              <a:rPr lang="he-IL" smtClean="0"/>
              <a:t>ד'/כסלו/תשע"ז</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D8C3897-93BB-4060-8037-567D1F80622C}" type="slidenum">
              <a:rPr lang="he-IL" smtClean="0"/>
              <a:t>‹#›</a:t>
            </a:fld>
            <a:endParaRPr lang="he-IL"/>
          </a:p>
        </p:txBody>
      </p:sp>
    </p:spTree>
    <p:extLst>
      <p:ext uri="{BB962C8B-B14F-4D97-AF65-F5344CB8AC3E}">
        <p14:creationId xmlns:p14="http://schemas.microsoft.com/office/powerpoint/2010/main" val="22242809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microsoft.com/office/2007/relationships/hdphoto" Target="../media/hdphoto1.wdp"/><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8.jpg"/><Relationship Id="rId7"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0.png"/><Relationship Id="rId10" Type="http://schemas.openxmlformats.org/officeDocument/2006/relationships/image" Target="../media/image5.png"/><Relationship Id="rId4" Type="http://schemas.openxmlformats.org/officeDocument/2006/relationships/image" Target="../media/image9.png"/><Relationship Id="rId9"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6.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7" name="תמונה 6"/>
          <p:cNvPicPr>
            <a:picLocks noChangeAspect="1"/>
          </p:cNvPicPr>
          <p:nvPr/>
        </p:nvPicPr>
        <p:blipFill>
          <a:blip r:embed="rId3">
            <a:extLst>
              <a:ext uri="{BEBA8EAE-BF5A-486C-A8C5-ECC9F3942E4B}">
                <a14:imgProps xmlns:a14="http://schemas.microsoft.com/office/drawing/2010/main">
                  <a14:imgLayer r:embed="rId4">
                    <a14:imgEffect>
                      <a14:saturation sat="48000"/>
                    </a14:imgEffect>
                  </a14:imgLayer>
                </a14:imgProps>
              </a:ext>
              <a:ext uri="{28A0092B-C50C-407E-A947-70E740481C1C}">
                <a14:useLocalDpi xmlns:a14="http://schemas.microsoft.com/office/drawing/2010/main" val="0"/>
              </a:ext>
            </a:extLst>
          </a:blip>
          <a:stretch>
            <a:fillRect/>
          </a:stretch>
        </p:blipFill>
        <p:spPr>
          <a:xfrm>
            <a:off x="0" y="808382"/>
            <a:ext cx="12191999" cy="2438400"/>
          </a:xfrm>
          <a:prstGeom prst="rect">
            <a:avLst/>
          </a:prstGeom>
          <a:effectLst>
            <a:glow>
              <a:schemeClr val="accent1"/>
            </a:glow>
            <a:softEdge rad="12700"/>
          </a:effectLst>
        </p:spPr>
      </p:pic>
      <p:graphicFrame>
        <p:nvGraphicFramePr>
          <p:cNvPr id="4" name="טבלה 3"/>
          <p:cNvGraphicFramePr>
            <a:graphicFrameLocks noGrp="1"/>
          </p:cNvGraphicFramePr>
          <p:nvPr>
            <p:extLst>
              <p:ext uri="{D42A27DB-BD31-4B8C-83A1-F6EECF244321}">
                <p14:modId xmlns:p14="http://schemas.microsoft.com/office/powerpoint/2010/main" val="208487239"/>
              </p:ext>
            </p:extLst>
          </p:nvPr>
        </p:nvGraphicFramePr>
        <p:xfrm>
          <a:off x="-7" y="-1"/>
          <a:ext cx="12192006" cy="822960"/>
        </p:xfrm>
        <a:graphic>
          <a:graphicData uri="http://schemas.openxmlformats.org/drawingml/2006/table">
            <a:tbl>
              <a:tblPr rtl="1" firstRow="1" bandRow="1">
                <a:tableStyleId>{69CF1AB2-1976-4502-BF36-3FF5EA218861}</a:tableStyleId>
              </a:tblPr>
              <a:tblGrid>
                <a:gridCol w="2032001">
                  <a:extLst>
                    <a:ext uri="{9D8B030D-6E8A-4147-A177-3AD203B41FA5}">
                      <a16:colId xmlns:a16="http://schemas.microsoft.com/office/drawing/2014/main" xmlns="" val="3588930921"/>
                    </a:ext>
                  </a:extLst>
                </a:gridCol>
                <a:gridCol w="2032001">
                  <a:extLst>
                    <a:ext uri="{9D8B030D-6E8A-4147-A177-3AD203B41FA5}">
                      <a16:colId xmlns:a16="http://schemas.microsoft.com/office/drawing/2014/main" xmlns="" val="3903018655"/>
                    </a:ext>
                  </a:extLst>
                </a:gridCol>
                <a:gridCol w="2032001">
                  <a:extLst>
                    <a:ext uri="{9D8B030D-6E8A-4147-A177-3AD203B41FA5}">
                      <a16:colId xmlns:a16="http://schemas.microsoft.com/office/drawing/2014/main" xmlns="" val="922180875"/>
                    </a:ext>
                  </a:extLst>
                </a:gridCol>
                <a:gridCol w="2032001">
                  <a:extLst>
                    <a:ext uri="{9D8B030D-6E8A-4147-A177-3AD203B41FA5}">
                      <a16:colId xmlns:a16="http://schemas.microsoft.com/office/drawing/2014/main" xmlns="" val="2731618935"/>
                    </a:ext>
                  </a:extLst>
                </a:gridCol>
                <a:gridCol w="2032001">
                  <a:extLst>
                    <a:ext uri="{9D8B030D-6E8A-4147-A177-3AD203B41FA5}">
                      <a16:colId xmlns:a16="http://schemas.microsoft.com/office/drawing/2014/main" xmlns="" val="2294285219"/>
                    </a:ext>
                  </a:extLst>
                </a:gridCol>
                <a:gridCol w="2032001">
                  <a:extLst>
                    <a:ext uri="{9D8B030D-6E8A-4147-A177-3AD203B41FA5}">
                      <a16:colId xmlns:a16="http://schemas.microsoft.com/office/drawing/2014/main" xmlns="" val="3596939979"/>
                    </a:ext>
                  </a:extLst>
                </a:gridCol>
              </a:tblGrid>
              <a:tr h="822960">
                <a:tc>
                  <a:txBody>
                    <a:bodyPr/>
                    <a:lstStyle/>
                    <a:p>
                      <a:pPr algn="ctr" rtl="1"/>
                      <a:endParaRPr lang="he-IL" dirty="0"/>
                    </a:p>
                  </a:txBody>
                  <a:tcPr anchor="ctr"/>
                </a:tc>
                <a:tc>
                  <a:txBody>
                    <a:bodyPr/>
                    <a:lstStyle/>
                    <a:p>
                      <a:pPr algn="ctr" rtl="1"/>
                      <a:r>
                        <a:rPr lang="he-IL" sz="2400" dirty="0">
                          <a:latin typeface="David" panose="020E0502060401010101" pitchFamily="34" charset="-79"/>
                          <a:cs typeface="David" panose="020E0502060401010101" pitchFamily="34" charset="-79"/>
                        </a:rPr>
                        <a:t>ראשי</a:t>
                      </a:r>
                    </a:p>
                  </a:txBody>
                  <a:tcPr anchor="ctr">
                    <a:solidFill>
                      <a:schemeClr val="accent1"/>
                    </a:solidFill>
                  </a:tcPr>
                </a:tc>
                <a:tc>
                  <a:txBody>
                    <a:bodyPr/>
                    <a:lstStyle/>
                    <a:p>
                      <a:pPr algn="ctr" rtl="1"/>
                      <a:r>
                        <a:rPr lang="he-IL" sz="2400" dirty="0">
                          <a:latin typeface="David" panose="020E0502060401010101" pitchFamily="34" charset="-79"/>
                          <a:cs typeface="David" panose="020E0502060401010101" pitchFamily="34" charset="-79"/>
                        </a:rPr>
                        <a:t>אודותינו</a:t>
                      </a:r>
                    </a:p>
                  </a:txBody>
                  <a:tcPr anchor="ctr"/>
                </a:tc>
                <a:tc>
                  <a:txBody>
                    <a:bodyPr/>
                    <a:lstStyle/>
                    <a:p>
                      <a:pPr algn="ctr" rtl="1"/>
                      <a:r>
                        <a:rPr lang="he-IL" sz="2400" dirty="0">
                          <a:latin typeface="David" panose="020E0502060401010101" pitchFamily="34" charset="-79"/>
                          <a:cs typeface="David" panose="020E0502060401010101" pitchFamily="34" charset="-79"/>
                        </a:rPr>
                        <a:t>השירותים הניתנים במקום</a:t>
                      </a:r>
                    </a:p>
                  </a:txBody>
                  <a:tcPr anchor="ctr"/>
                </a:tc>
                <a:tc>
                  <a:txBody>
                    <a:bodyPr/>
                    <a:lstStyle/>
                    <a:p>
                      <a:pPr algn="ctr" rtl="1"/>
                      <a:r>
                        <a:rPr lang="he-IL" sz="2400" dirty="0">
                          <a:latin typeface="David" panose="020E0502060401010101" pitchFamily="34" charset="-79"/>
                          <a:cs typeface="David" panose="020E0502060401010101" pitchFamily="34" charset="-79"/>
                        </a:rPr>
                        <a:t>דרכי הגעה</a:t>
                      </a:r>
                    </a:p>
                  </a:txBody>
                  <a:tcPr anchor="ctr"/>
                </a:tc>
                <a:tc>
                  <a:txBody>
                    <a:bodyPr/>
                    <a:lstStyle/>
                    <a:p>
                      <a:pPr algn="ctr" rtl="1"/>
                      <a:r>
                        <a:rPr lang="he-IL" sz="2400" dirty="0">
                          <a:latin typeface="David" panose="020E0502060401010101" pitchFamily="34" charset="-79"/>
                          <a:cs typeface="David" panose="020E0502060401010101" pitchFamily="34" charset="-79"/>
                        </a:rPr>
                        <a:t>שעות פעילות ומחירים</a:t>
                      </a:r>
                    </a:p>
                  </a:txBody>
                  <a:tcPr anchor="ctr"/>
                </a:tc>
                <a:extLst>
                  <a:ext uri="{0D108BD9-81ED-4DB2-BD59-A6C34878D82A}">
                    <a16:rowId xmlns:a16="http://schemas.microsoft.com/office/drawing/2014/main" xmlns="" val="1300416821"/>
                  </a:ext>
                </a:extLst>
              </a:tr>
            </a:tbl>
          </a:graphicData>
        </a:graphic>
      </p:graphicFrame>
      <p:sp>
        <p:nvSpPr>
          <p:cNvPr id="8" name="TextBox 7"/>
          <p:cNvSpPr txBox="1"/>
          <p:nvPr/>
        </p:nvSpPr>
        <p:spPr>
          <a:xfrm>
            <a:off x="5716328" y="1255254"/>
            <a:ext cx="6414052" cy="1077218"/>
          </a:xfrm>
          <a:prstGeom prst="rect">
            <a:avLst/>
          </a:prstGeom>
        </p:spPr>
        <p:style>
          <a:lnRef idx="0">
            <a:schemeClr val="accent3"/>
          </a:lnRef>
          <a:fillRef idx="3">
            <a:schemeClr val="accent3"/>
          </a:fillRef>
          <a:effectRef idx="3">
            <a:schemeClr val="accent3"/>
          </a:effectRef>
          <a:fontRef idx="minor">
            <a:schemeClr val="lt1"/>
          </a:fontRef>
        </p:style>
        <p:txBody>
          <a:bodyPr wrap="square" rtlCol="1">
            <a:spAutoFit/>
          </a:bodyPr>
          <a:lstStyle/>
          <a:p>
            <a:r>
              <a:rPr lang="he-IL" sz="3200" b="1" dirty="0">
                <a:latin typeface="David" panose="020E0502060401010101" pitchFamily="34" charset="-79"/>
                <a:cs typeface="David" panose="020E0502060401010101" pitchFamily="34" charset="-79"/>
              </a:rPr>
              <a:t>המרכז לרפואה דחופה מיראז' דימונה</a:t>
            </a:r>
          </a:p>
          <a:p>
            <a:pPr algn="ctr"/>
            <a:r>
              <a:rPr lang="he-IL" sz="3200" b="1" dirty="0">
                <a:latin typeface="David" panose="020E0502060401010101" pitchFamily="34" charset="-79"/>
                <a:cs typeface="David" panose="020E0502060401010101" pitchFamily="34" charset="-79"/>
              </a:rPr>
              <a:t>073-2756142</a:t>
            </a:r>
          </a:p>
        </p:txBody>
      </p:sp>
      <p:sp>
        <p:nvSpPr>
          <p:cNvPr id="9" name="מלבן 8"/>
          <p:cNvSpPr/>
          <p:nvPr/>
        </p:nvSpPr>
        <p:spPr>
          <a:xfrm>
            <a:off x="1983544" y="3246782"/>
            <a:ext cx="8201465" cy="121623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David" panose="020E0502060401010101" pitchFamily="34" charset="-79"/>
              <a:cs typeface="David" panose="020E0502060401010101" pitchFamily="34" charset="-79"/>
            </a:endParaRPr>
          </a:p>
        </p:txBody>
      </p:sp>
      <p:sp>
        <p:nvSpPr>
          <p:cNvPr id="10" name="TextBox 9"/>
          <p:cNvSpPr txBox="1"/>
          <p:nvPr/>
        </p:nvSpPr>
        <p:spPr>
          <a:xfrm>
            <a:off x="2234308" y="3385803"/>
            <a:ext cx="7624689" cy="1077218"/>
          </a:xfrm>
          <a:prstGeom prst="rect">
            <a:avLst/>
          </a:prstGeom>
          <a:noFill/>
        </p:spPr>
        <p:txBody>
          <a:bodyPr wrap="square" rtlCol="1">
            <a:spAutoFit/>
          </a:bodyPr>
          <a:lstStyle/>
          <a:p>
            <a:r>
              <a:rPr lang="he-IL" sz="1600" b="1" dirty="0">
                <a:latin typeface="David" panose="020E0502060401010101" pitchFamily="34" charset="-79"/>
                <a:cs typeface="David" panose="020E0502060401010101" pitchFamily="34" charset="-79"/>
              </a:rPr>
              <a:t>מיון קדמי מיראז' הוא מרכז רפואי לרפואת דחופה הממוקם ברחוב הרצל 16, מול תחנת מד''א בדימונה, ומציע לתושבי הסביבה טיפול מהיר ומקצועי על יד צוות רפואי מיומן ומכשור מתקדם.</a:t>
            </a:r>
            <a:r>
              <a:rPr lang="he-IL" sz="1600" dirty="0">
                <a:latin typeface="David" panose="020E0502060401010101" pitchFamily="34" charset="-79"/>
                <a:cs typeface="David" panose="020E0502060401010101" pitchFamily="34" charset="-79"/>
              </a:rPr>
              <a:t/>
            </a:r>
            <a:br>
              <a:rPr lang="he-IL" sz="1600" dirty="0">
                <a:latin typeface="David" panose="020E0502060401010101" pitchFamily="34" charset="-79"/>
                <a:cs typeface="David" panose="020E0502060401010101" pitchFamily="34" charset="-79"/>
              </a:rPr>
            </a:br>
            <a:r>
              <a:rPr lang="he-IL" sz="1600" b="1" dirty="0">
                <a:latin typeface="David" panose="020E0502060401010101" pitchFamily="34" charset="-79"/>
                <a:cs typeface="David" panose="020E0502060401010101" pitchFamily="34" charset="-79"/>
              </a:rPr>
              <a:t>המיון קדמי מיראז' פועל בכל יום החל משעות הערב ועד הבוקר כולל בסופי שבוע, בכל זמן בו קופות החולים סגורות, ומקבל מטופלים מכל קופות החולים.</a:t>
            </a:r>
            <a:endParaRPr lang="he-IL" sz="1600" dirty="0">
              <a:latin typeface="David" panose="020E0502060401010101" pitchFamily="34" charset="-79"/>
              <a:cs typeface="David" panose="020E0502060401010101" pitchFamily="34" charset="-79"/>
            </a:endParaRPr>
          </a:p>
        </p:txBody>
      </p:sp>
      <p:sp>
        <p:nvSpPr>
          <p:cNvPr id="11" name="מלבן: פינות מעוגלות 10"/>
          <p:cNvSpPr/>
          <p:nvPr/>
        </p:nvSpPr>
        <p:spPr>
          <a:xfrm>
            <a:off x="10482470" y="3322608"/>
            <a:ext cx="1457739" cy="160371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David" panose="020E0502060401010101" pitchFamily="34" charset="-79"/>
              <a:cs typeface="David" panose="020E0502060401010101" pitchFamily="34" charset="-79"/>
            </a:endParaRPr>
          </a:p>
        </p:txBody>
      </p:sp>
      <p:sp>
        <p:nvSpPr>
          <p:cNvPr id="12" name="TextBox 11"/>
          <p:cNvSpPr txBox="1"/>
          <p:nvPr/>
        </p:nvSpPr>
        <p:spPr>
          <a:xfrm>
            <a:off x="10575235" y="3343484"/>
            <a:ext cx="1364974" cy="369332"/>
          </a:xfrm>
          <a:prstGeom prst="rect">
            <a:avLst/>
          </a:prstGeom>
          <a:noFill/>
        </p:spPr>
        <p:txBody>
          <a:bodyPr wrap="square" rtlCol="1">
            <a:spAutoFit/>
          </a:bodyPr>
          <a:lstStyle/>
          <a:p>
            <a:pPr algn="ctr"/>
            <a:r>
              <a:rPr lang="he-IL" dirty="0">
                <a:latin typeface="David" panose="020E0502060401010101" pitchFamily="34" charset="-79"/>
                <a:cs typeface="David" panose="020E0502060401010101" pitchFamily="34" charset="-79"/>
              </a:rPr>
              <a:t>חדשות המיון</a:t>
            </a:r>
          </a:p>
        </p:txBody>
      </p:sp>
      <p:cxnSp>
        <p:nvCxnSpPr>
          <p:cNvPr id="14" name="מחבר ישר 13"/>
          <p:cNvCxnSpPr/>
          <p:nvPr/>
        </p:nvCxnSpPr>
        <p:spPr>
          <a:xfrm>
            <a:off x="10482468" y="3725476"/>
            <a:ext cx="1457739" cy="13252"/>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0435773" y="3798783"/>
            <a:ext cx="1457739" cy="1015663"/>
          </a:xfrm>
          <a:prstGeom prst="rect">
            <a:avLst/>
          </a:prstGeom>
          <a:noFill/>
        </p:spPr>
        <p:txBody>
          <a:bodyPr wrap="square" rtlCol="1">
            <a:spAutoFit/>
          </a:bodyPr>
          <a:lstStyle/>
          <a:p>
            <a:r>
              <a:rPr lang="he-IL" sz="1200" dirty="0">
                <a:latin typeface="David" panose="020E0502060401010101" pitchFamily="34" charset="-79"/>
                <a:cs typeface="David" panose="020E0502060401010101" pitchFamily="34" charset="-79"/>
              </a:rPr>
              <a:t>בחג הקרוב שעות הפתיחה של חדר המיון הינם בין 12:00 בכל יום ועד ל07:00 בבוקר המחרת.</a:t>
            </a:r>
          </a:p>
        </p:txBody>
      </p:sp>
      <p:sp>
        <p:nvSpPr>
          <p:cNvPr id="16" name="מלבן 15"/>
          <p:cNvSpPr/>
          <p:nvPr/>
        </p:nvSpPr>
        <p:spPr>
          <a:xfrm>
            <a:off x="-7" y="5794357"/>
            <a:ext cx="12192007" cy="10636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David" panose="020E0502060401010101" pitchFamily="34" charset="-79"/>
              <a:cs typeface="David" panose="020E0502060401010101" pitchFamily="34" charset="-79"/>
            </a:endParaRPr>
          </a:p>
        </p:txBody>
      </p:sp>
      <p:pic>
        <p:nvPicPr>
          <p:cNvPr id="17" name="תמונה 1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09900" y="6306739"/>
            <a:ext cx="400050" cy="342900"/>
          </a:xfrm>
          <a:prstGeom prst="rect">
            <a:avLst/>
          </a:prstGeom>
        </p:spPr>
      </p:pic>
      <p:pic>
        <p:nvPicPr>
          <p:cNvPr id="18" name="תמונה 1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092366" y="6326178"/>
            <a:ext cx="323850" cy="342900"/>
          </a:xfrm>
          <a:prstGeom prst="rect">
            <a:avLst/>
          </a:prstGeom>
        </p:spPr>
      </p:pic>
      <p:sp>
        <p:nvSpPr>
          <p:cNvPr id="19" name="TextBox 18"/>
          <p:cNvSpPr txBox="1"/>
          <p:nvPr/>
        </p:nvSpPr>
        <p:spPr>
          <a:xfrm>
            <a:off x="6865426" y="3492087"/>
            <a:ext cx="184731" cy="369332"/>
          </a:xfrm>
          <a:prstGeom prst="rect">
            <a:avLst/>
          </a:prstGeom>
          <a:noFill/>
        </p:spPr>
        <p:txBody>
          <a:bodyPr wrap="none" rtlCol="1">
            <a:spAutoFit/>
          </a:bodyPr>
          <a:lstStyle/>
          <a:p>
            <a:endParaRPr lang="he-IL" dirty="0">
              <a:latin typeface="David" panose="020E0502060401010101" pitchFamily="34" charset="-79"/>
              <a:cs typeface="David" panose="020E0502060401010101" pitchFamily="34" charset="-79"/>
            </a:endParaRPr>
          </a:p>
        </p:txBody>
      </p:sp>
      <p:sp>
        <p:nvSpPr>
          <p:cNvPr id="22" name="TextBox 21"/>
          <p:cNvSpPr txBox="1"/>
          <p:nvPr/>
        </p:nvSpPr>
        <p:spPr>
          <a:xfrm>
            <a:off x="5469969" y="5794203"/>
            <a:ext cx="1788626" cy="369332"/>
          </a:xfrm>
          <a:prstGeom prst="rect">
            <a:avLst/>
          </a:prstGeom>
          <a:noFill/>
        </p:spPr>
        <p:txBody>
          <a:bodyPr wrap="square" rtlCol="1">
            <a:spAutoFit/>
          </a:bodyPr>
          <a:lstStyle/>
          <a:p>
            <a:r>
              <a:rPr lang="he-IL" b="1" u="sng" dirty="0">
                <a:latin typeface="David" panose="020E0502060401010101" pitchFamily="34" charset="-79"/>
                <a:cs typeface="David" panose="020E0502060401010101" pitchFamily="34" charset="-79"/>
              </a:rPr>
              <a:t>פרטי התקשרות</a:t>
            </a:r>
          </a:p>
        </p:txBody>
      </p:sp>
      <p:sp>
        <p:nvSpPr>
          <p:cNvPr id="23" name="TextBox 22"/>
          <p:cNvSpPr txBox="1"/>
          <p:nvPr/>
        </p:nvSpPr>
        <p:spPr>
          <a:xfrm>
            <a:off x="4509041" y="6284340"/>
            <a:ext cx="2448750" cy="369332"/>
          </a:xfrm>
          <a:prstGeom prst="rect">
            <a:avLst/>
          </a:prstGeom>
          <a:noFill/>
        </p:spPr>
        <p:txBody>
          <a:bodyPr wrap="square" rtlCol="1">
            <a:spAutoFit/>
          </a:bodyPr>
          <a:lstStyle/>
          <a:p>
            <a:r>
              <a:rPr lang="he-IL" dirty="0">
                <a:latin typeface="David" panose="020E0502060401010101" pitchFamily="34" charset="-79"/>
                <a:cs typeface="David" panose="020E0502060401010101" pitchFamily="34" charset="-79"/>
              </a:rPr>
              <a:t>טלפון: 073-275-6142</a:t>
            </a:r>
          </a:p>
        </p:txBody>
      </p:sp>
      <p:sp>
        <p:nvSpPr>
          <p:cNvPr id="24" name="TextBox 23"/>
          <p:cNvSpPr txBox="1"/>
          <p:nvPr/>
        </p:nvSpPr>
        <p:spPr>
          <a:xfrm>
            <a:off x="383231" y="6280307"/>
            <a:ext cx="4097539" cy="369332"/>
          </a:xfrm>
          <a:prstGeom prst="rect">
            <a:avLst/>
          </a:prstGeom>
          <a:noFill/>
        </p:spPr>
        <p:txBody>
          <a:bodyPr wrap="square" rtlCol="1">
            <a:spAutoFit/>
          </a:bodyPr>
          <a:lstStyle/>
          <a:p>
            <a:r>
              <a:rPr lang="he-IL" dirty="0">
                <a:latin typeface="David" panose="020E0502060401010101" pitchFamily="34" charset="-79"/>
                <a:cs typeface="David" panose="020E0502060401010101" pitchFamily="34" charset="-79"/>
              </a:rPr>
              <a:t>דואר אלקטרוני: </a:t>
            </a:r>
            <a:r>
              <a:rPr lang="en-US" dirty="0">
                <a:latin typeface="David" panose="020E0502060401010101" pitchFamily="34" charset="-79"/>
                <a:cs typeface="David" panose="020E0502060401010101" pitchFamily="34" charset="-79"/>
              </a:rPr>
              <a:t>meragh@dimona.muni.il</a:t>
            </a:r>
            <a:endParaRPr lang="he-IL" dirty="0">
              <a:latin typeface="David" panose="020E0502060401010101" pitchFamily="34" charset="-79"/>
              <a:cs typeface="David" panose="020E0502060401010101" pitchFamily="34" charset="-79"/>
            </a:endParaRPr>
          </a:p>
        </p:txBody>
      </p:sp>
      <p:pic>
        <p:nvPicPr>
          <p:cNvPr id="25" name="תמונה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536691" y="6282572"/>
            <a:ext cx="372868" cy="372868"/>
          </a:xfrm>
          <a:prstGeom prst="rect">
            <a:avLst/>
          </a:prstGeom>
        </p:spPr>
      </p:pic>
      <p:sp>
        <p:nvSpPr>
          <p:cNvPr id="26" name="TextBox 25"/>
          <p:cNvSpPr txBox="1"/>
          <p:nvPr/>
        </p:nvSpPr>
        <p:spPr>
          <a:xfrm>
            <a:off x="7254250" y="6326178"/>
            <a:ext cx="2225900" cy="338554"/>
          </a:xfrm>
          <a:prstGeom prst="rect">
            <a:avLst/>
          </a:prstGeom>
          <a:noFill/>
        </p:spPr>
        <p:txBody>
          <a:bodyPr wrap="square" rtlCol="1">
            <a:spAutoFit/>
          </a:bodyPr>
          <a:lstStyle/>
          <a:p>
            <a:r>
              <a:rPr lang="en-US" sz="1600" dirty="0" err="1">
                <a:latin typeface="David" panose="020E0502060401010101" pitchFamily="34" charset="-79"/>
                <a:cs typeface="David" panose="020E0502060401010101" pitchFamily="34" charset="-79"/>
              </a:rPr>
              <a:t>Merage-ergency</a:t>
            </a:r>
            <a:r>
              <a:rPr lang="en-US" sz="1600" dirty="0">
                <a:latin typeface="David" panose="020E0502060401010101" pitchFamily="34" charset="-79"/>
                <a:cs typeface="David" panose="020E0502060401010101" pitchFamily="34" charset="-79"/>
              </a:rPr>
              <a:t> center</a:t>
            </a:r>
            <a:endParaRPr lang="he-IL" sz="1600" dirty="0">
              <a:latin typeface="David" panose="020E0502060401010101" pitchFamily="34" charset="-79"/>
              <a:cs typeface="David" panose="020E0502060401010101" pitchFamily="34" charset="-79"/>
            </a:endParaRPr>
          </a:p>
        </p:txBody>
      </p:sp>
      <p:sp>
        <p:nvSpPr>
          <p:cNvPr id="27" name="TextBox 26"/>
          <p:cNvSpPr txBox="1"/>
          <p:nvPr/>
        </p:nvSpPr>
        <p:spPr>
          <a:xfrm>
            <a:off x="9784745" y="6284340"/>
            <a:ext cx="2345635" cy="369332"/>
          </a:xfrm>
          <a:prstGeom prst="rect">
            <a:avLst/>
          </a:prstGeom>
          <a:noFill/>
        </p:spPr>
        <p:txBody>
          <a:bodyPr wrap="square" rtlCol="1">
            <a:spAutoFit/>
          </a:bodyPr>
          <a:lstStyle/>
          <a:p>
            <a:r>
              <a:rPr lang="he-IL" dirty="0">
                <a:latin typeface="David" panose="020E0502060401010101" pitchFamily="34" charset="-79"/>
                <a:cs typeface="David" panose="020E0502060401010101" pitchFamily="34" charset="-79"/>
              </a:rPr>
              <a:t>רחוב הרצל 16, דימונה</a:t>
            </a:r>
          </a:p>
        </p:txBody>
      </p:sp>
      <p:sp>
        <p:nvSpPr>
          <p:cNvPr id="28" name="מלבן: פינות מעוגלות 27"/>
          <p:cNvSpPr/>
          <p:nvPr/>
        </p:nvSpPr>
        <p:spPr>
          <a:xfrm>
            <a:off x="1979899" y="4577964"/>
            <a:ext cx="4833389" cy="10793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David" panose="020E0502060401010101" pitchFamily="34" charset="-79"/>
              <a:cs typeface="David" panose="020E0502060401010101" pitchFamily="34" charset="-79"/>
            </a:endParaRPr>
          </a:p>
        </p:txBody>
      </p:sp>
      <p:sp>
        <p:nvSpPr>
          <p:cNvPr id="29" name="מלבן: פינות מעוגלות 28"/>
          <p:cNvSpPr/>
          <p:nvPr/>
        </p:nvSpPr>
        <p:spPr>
          <a:xfrm>
            <a:off x="7547199" y="4597618"/>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David" panose="020E0502060401010101" pitchFamily="34" charset="-79"/>
              <a:cs typeface="David" panose="020E0502060401010101" pitchFamily="34" charset="-79"/>
            </a:endParaRPr>
          </a:p>
        </p:txBody>
      </p:sp>
      <p:sp>
        <p:nvSpPr>
          <p:cNvPr id="30" name="מלבן: פינות מעוגלות 29"/>
          <p:cNvSpPr/>
          <p:nvPr/>
        </p:nvSpPr>
        <p:spPr>
          <a:xfrm>
            <a:off x="7563579" y="5175893"/>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David" panose="020E0502060401010101" pitchFamily="34" charset="-79"/>
              <a:cs typeface="David" panose="020E0502060401010101" pitchFamily="34" charset="-79"/>
            </a:endParaRPr>
          </a:p>
        </p:txBody>
      </p:sp>
      <p:sp>
        <p:nvSpPr>
          <p:cNvPr id="31" name="מלבן: פינות מעוגלות 30"/>
          <p:cNvSpPr/>
          <p:nvPr/>
        </p:nvSpPr>
        <p:spPr>
          <a:xfrm>
            <a:off x="9383338" y="5205664"/>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David" panose="020E0502060401010101" pitchFamily="34" charset="-79"/>
              <a:cs typeface="David" panose="020E0502060401010101" pitchFamily="34" charset="-79"/>
            </a:endParaRPr>
          </a:p>
        </p:txBody>
      </p:sp>
      <p:sp>
        <p:nvSpPr>
          <p:cNvPr id="32" name="מלבן: פינות מעוגלות 31"/>
          <p:cNvSpPr/>
          <p:nvPr/>
        </p:nvSpPr>
        <p:spPr>
          <a:xfrm>
            <a:off x="8474808" y="4604095"/>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David" panose="020E0502060401010101" pitchFamily="34" charset="-79"/>
              <a:cs typeface="David" panose="020E0502060401010101" pitchFamily="34" charset="-79"/>
            </a:endParaRPr>
          </a:p>
        </p:txBody>
      </p:sp>
      <p:sp>
        <p:nvSpPr>
          <p:cNvPr id="33" name="מלבן: פינות מעוגלות 32"/>
          <p:cNvSpPr/>
          <p:nvPr/>
        </p:nvSpPr>
        <p:spPr>
          <a:xfrm>
            <a:off x="9419738" y="4616260"/>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David" panose="020E0502060401010101" pitchFamily="34" charset="-79"/>
              <a:cs typeface="David" panose="020E0502060401010101" pitchFamily="34" charset="-79"/>
            </a:endParaRPr>
          </a:p>
        </p:txBody>
      </p:sp>
      <p:sp>
        <p:nvSpPr>
          <p:cNvPr id="34" name="מלבן: פינות מעוגלות 33"/>
          <p:cNvSpPr/>
          <p:nvPr/>
        </p:nvSpPr>
        <p:spPr>
          <a:xfrm>
            <a:off x="8463334" y="5195988"/>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David" panose="020E0502060401010101" pitchFamily="34" charset="-79"/>
              <a:cs typeface="David" panose="020E0502060401010101" pitchFamily="34" charset="-79"/>
            </a:endParaRPr>
          </a:p>
        </p:txBody>
      </p:sp>
      <p:sp>
        <p:nvSpPr>
          <p:cNvPr id="35" name="TextBox 34"/>
          <p:cNvSpPr txBox="1"/>
          <p:nvPr/>
        </p:nvSpPr>
        <p:spPr>
          <a:xfrm>
            <a:off x="2122661" y="4794869"/>
            <a:ext cx="3680925" cy="461665"/>
          </a:xfrm>
          <a:prstGeom prst="rect">
            <a:avLst/>
          </a:prstGeom>
          <a:noFill/>
        </p:spPr>
        <p:txBody>
          <a:bodyPr wrap="square" rtlCol="1">
            <a:spAutoFit/>
          </a:bodyPr>
          <a:lstStyle/>
          <a:p>
            <a:r>
              <a:rPr lang="he-IL" sz="2400" dirty="0">
                <a:latin typeface="David" panose="020E0502060401010101" pitchFamily="34" charset="-79"/>
                <a:cs typeface="David" panose="020E0502060401010101" pitchFamily="34" charset="-79"/>
              </a:rPr>
              <a:t>תמונות מתחלפות</a:t>
            </a:r>
          </a:p>
        </p:txBody>
      </p:sp>
      <p:pic>
        <p:nvPicPr>
          <p:cNvPr id="36" name="תמונה 35" descr="מרכז רפואי מיראעירייהז.png"/>
          <p:cNvPicPr/>
          <p:nvPr/>
        </p:nvPicPr>
        <p:blipFill>
          <a:blip r:embed="rId8">
            <a:extLst>
              <a:ext uri="{28A0092B-C50C-407E-A947-70E740481C1C}">
                <a14:useLocalDpi xmlns:a14="http://schemas.microsoft.com/office/drawing/2010/main" val="0"/>
              </a:ext>
            </a:extLst>
          </a:blip>
          <a:srcRect/>
          <a:stretch>
            <a:fillRect/>
          </a:stretch>
        </p:blipFill>
        <p:spPr bwMode="auto">
          <a:xfrm>
            <a:off x="11129211" y="67657"/>
            <a:ext cx="1001170" cy="680670"/>
          </a:xfrm>
          <a:prstGeom prst="rect">
            <a:avLst/>
          </a:prstGeom>
          <a:noFill/>
          <a:ln>
            <a:noFill/>
          </a:ln>
          <a:extLst/>
        </p:spPr>
      </p:pic>
      <p:pic>
        <p:nvPicPr>
          <p:cNvPr id="37" name="תמונה 36"/>
          <p:cNvPicPr/>
          <p:nvPr/>
        </p:nvPicPr>
        <p:blipFill>
          <a:blip r:embed="rId9">
            <a:extLst>
              <a:ext uri="{28A0092B-C50C-407E-A947-70E740481C1C}">
                <a14:useLocalDpi xmlns:a14="http://schemas.microsoft.com/office/drawing/2010/main" val="0"/>
              </a:ext>
            </a:extLst>
          </a:blip>
          <a:srcRect/>
          <a:stretch>
            <a:fillRect/>
          </a:stretch>
        </p:blipFill>
        <p:spPr bwMode="auto">
          <a:xfrm>
            <a:off x="10175439" y="65740"/>
            <a:ext cx="892154" cy="682588"/>
          </a:xfrm>
          <a:prstGeom prst="rect">
            <a:avLst/>
          </a:prstGeom>
          <a:noFill/>
          <a:ln>
            <a:noFill/>
          </a:ln>
          <a:extLst/>
        </p:spPr>
      </p:pic>
    </p:spTree>
    <p:extLst>
      <p:ext uri="{BB962C8B-B14F-4D97-AF65-F5344CB8AC3E}">
        <p14:creationId xmlns:p14="http://schemas.microsoft.com/office/powerpoint/2010/main" val="3886281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מלבן 8"/>
          <p:cNvSpPr/>
          <p:nvPr/>
        </p:nvSpPr>
        <p:spPr>
          <a:xfrm>
            <a:off x="-11726" y="822706"/>
            <a:ext cx="12191999" cy="2491743"/>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David" panose="020E0502060401010101" pitchFamily="34" charset="-79"/>
              <a:cs typeface="David" panose="020E0502060401010101" pitchFamily="34" charset="-79"/>
            </a:endParaRPr>
          </a:p>
        </p:txBody>
      </p:sp>
      <p:graphicFrame>
        <p:nvGraphicFramePr>
          <p:cNvPr id="4" name="טבלה 3"/>
          <p:cNvGraphicFramePr>
            <a:graphicFrameLocks noGrp="1"/>
          </p:cNvGraphicFramePr>
          <p:nvPr>
            <p:extLst>
              <p:ext uri="{D42A27DB-BD31-4B8C-83A1-F6EECF244321}">
                <p14:modId xmlns:p14="http://schemas.microsoft.com/office/powerpoint/2010/main" val="748096162"/>
              </p:ext>
            </p:extLst>
          </p:nvPr>
        </p:nvGraphicFramePr>
        <p:xfrm>
          <a:off x="-7" y="-1"/>
          <a:ext cx="12192006" cy="822960"/>
        </p:xfrm>
        <a:graphic>
          <a:graphicData uri="http://schemas.openxmlformats.org/drawingml/2006/table">
            <a:tbl>
              <a:tblPr rtl="1" firstRow="1" bandRow="1">
                <a:tableStyleId>{69CF1AB2-1976-4502-BF36-3FF5EA218861}</a:tableStyleId>
              </a:tblPr>
              <a:tblGrid>
                <a:gridCol w="2032001">
                  <a:extLst>
                    <a:ext uri="{9D8B030D-6E8A-4147-A177-3AD203B41FA5}">
                      <a16:colId xmlns:a16="http://schemas.microsoft.com/office/drawing/2014/main" xmlns="" val="3588930921"/>
                    </a:ext>
                  </a:extLst>
                </a:gridCol>
                <a:gridCol w="2032001">
                  <a:extLst>
                    <a:ext uri="{9D8B030D-6E8A-4147-A177-3AD203B41FA5}">
                      <a16:colId xmlns:a16="http://schemas.microsoft.com/office/drawing/2014/main" xmlns="" val="3903018655"/>
                    </a:ext>
                  </a:extLst>
                </a:gridCol>
                <a:gridCol w="2032001">
                  <a:extLst>
                    <a:ext uri="{9D8B030D-6E8A-4147-A177-3AD203B41FA5}">
                      <a16:colId xmlns:a16="http://schemas.microsoft.com/office/drawing/2014/main" xmlns="" val="922180875"/>
                    </a:ext>
                  </a:extLst>
                </a:gridCol>
                <a:gridCol w="2032001">
                  <a:extLst>
                    <a:ext uri="{9D8B030D-6E8A-4147-A177-3AD203B41FA5}">
                      <a16:colId xmlns:a16="http://schemas.microsoft.com/office/drawing/2014/main" xmlns="" val="2731618935"/>
                    </a:ext>
                  </a:extLst>
                </a:gridCol>
                <a:gridCol w="2032001">
                  <a:extLst>
                    <a:ext uri="{9D8B030D-6E8A-4147-A177-3AD203B41FA5}">
                      <a16:colId xmlns:a16="http://schemas.microsoft.com/office/drawing/2014/main" xmlns="" val="2294285219"/>
                    </a:ext>
                  </a:extLst>
                </a:gridCol>
                <a:gridCol w="2032001">
                  <a:extLst>
                    <a:ext uri="{9D8B030D-6E8A-4147-A177-3AD203B41FA5}">
                      <a16:colId xmlns:a16="http://schemas.microsoft.com/office/drawing/2014/main" xmlns="" val="3596939979"/>
                    </a:ext>
                  </a:extLst>
                </a:gridCol>
              </a:tblGrid>
              <a:tr h="822960">
                <a:tc>
                  <a:txBody>
                    <a:bodyPr/>
                    <a:lstStyle/>
                    <a:p>
                      <a:pPr algn="ctr" rtl="1"/>
                      <a:endParaRPr lang="he-IL" dirty="0">
                        <a:latin typeface="David" panose="020E0502060401010101" pitchFamily="34" charset="-79"/>
                        <a:cs typeface="David" panose="020E0502060401010101" pitchFamily="34" charset="-79"/>
                      </a:endParaRPr>
                    </a:p>
                  </a:txBody>
                  <a:tcPr anchor="ctr"/>
                </a:tc>
                <a:tc>
                  <a:txBody>
                    <a:bodyPr/>
                    <a:lstStyle/>
                    <a:p>
                      <a:pPr algn="ctr" rtl="1"/>
                      <a:r>
                        <a:rPr lang="he-IL" sz="2400" dirty="0">
                          <a:latin typeface="David" panose="020E0502060401010101" pitchFamily="34" charset="-79"/>
                          <a:cs typeface="David" panose="020E0502060401010101" pitchFamily="34" charset="-79"/>
                        </a:rPr>
                        <a:t>ראשי</a:t>
                      </a:r>
                    </a:p>
                  </a:txBody>
                  <a:tcPr anchor="ctr">
                    <a:solidFill>
                      <a:schemeClr val="accent1">
                        <a:lumMod val="20000"/>
                        <a:lumOff val="80000"/>
                      </a:schemeClr>
                    </a:solidFill>
                  </a:tcPr>
                </a:tc>
                <a:tc>
                  <a:txBody>
                    <a:bodyPr/>
                    <a:lstStyle/>
                    <a:p>
                      <a:pPr algn="ctr" rtl="1"/>
                      <a:r>
                        <a:rPr lang="he-IL" sz="2400" dirty="0">
                          <a:latin typeface="David" panose="020E0502060401010101" pitchFamily="34" charset="-79"/>
                          <a:cs typeface="David" panose="020E0502060401010101" pitchFamily="34" charset="-79"/>
                        </a:rPr>
                        <a:t>אודותינו</a:t>
                      </a:r>
                    </a:p>
                  </a:txBody>
                  <a:tcPr anchor="ctr">
                    <a:solidFill>
                      <a:schemeClr val="accent1"/>
                    </a:solidFill>
                  </a:tcPr>
                </a:tc>
                <a:tc>
                  <a:txBody>
                    <a:bodyPr/>
                    <a:lstStyle/>
                    <a:p>
                      <a:pPr algn="ctr" rtl="1"/>
                      <a:r>
                        <a:rPr lang="he-IL" sz="2400" dirty="0">
                          <a:latin typeface="David" panose="020E0502060401010101" pitchFamily="34" charset="-79"/>
                          <a:cs typeface="David" panose="020E0502060401010101" pitchFamily="34" charset="-79"/>
                        </a:rPr>
                        <a:t>השירותים הניתנים במקום</a:t>
                      </a:r>
                    </a:p>
                  </a:txBody>
                  <a:tcPr anchor="ctr"/>
                </a:tc>
                <a:tc>
                  <a:txBody>
                    <a:bodyPr/>
                    <a:lstStyle/>
                    <a:p>
                      <a:pPr algn="ctr" rtl="1"/>
                      <a:r>
                        <a:rPr lang="he-IL" sz="2400" dirty="0">
                          <a:latin typeface="David" panose="020E0502060401010101" pitchFamily="34" charset="-79"/>
                          <a:cs typeface="David" panose="020E0502060401010101" pitchFamily="34" charset="-79"/>
                        </a:rPr>
                        <a:t>דרכי הגעה</a:t>
                      </a:r>
                    </a:p>
                  </a:txBody>
                  <a:tcPr anchor="ctr"/>
                </a:tc>
                <a:tc>
                  <a:txBody>
                    <a:bodyPr/>
                    <a:lstStyle/>
                    <a:p>
                      <a:pPr algn="ctr" rtl="1"/>
                      <a:r>
                        <a:rPr lang="he-IL" sz="2400" dirty="0">
                          <a:latin typeface="David" panose="020E0502060401010101" pitchFamily="34" charset="-79"/>
                          <a:cs typeface="David" panose="020E0502060401010101" pitchFamily="34" charset="-79"/>
                        </a:rPr>
                        <a:t>שעות פעילות ומחירים</a:t>
                      </a:r>
                    </a:p>
                  </a:txBody>
                  <a:tcPr anchor="ctr"/>
                </a:tc>
                <a:extLst>
                  <a:ext uri="{0D108BD9-81ED-4DB2-BD59-A6C34878D82A}">
                    <a16:rowId xmlns:a16="http://schemas.microsoft.com/office/drawing/2014/main" xmlns="" val="1300416821"/>
                  </a:ext>
                </a:extLst>
              </a:tr>
            </a:tbl>
          </a:graphicData>
        </a:graphic>
      </p:graphicFrame>
      <p:sp>
        <p:nvSpPr>
          <p:cNvPr id="10" name="TextBox 9"/>
          <p:cNvSpPr txBox="1"/>
          <p:nvPr/>
        </p:nvSpPr>
        <p:spPr>
          <a:xfrm>
            <a:off x="4545497" y="1056962"/>
            <a:ext cx="7529042" cy="2231380"/>
          </a:xfrm>
          <a:prstGeom prst="rect">
            <a:avLst/>
          </a:prstGeom>
          <a:noFill/>
        </p:spPr>
        <p:txBody>
          <a:bodyPr wrap="square" rtlCol="1">
            <a:spAutoFit/>
          </a:bodyPr>
          <a:lstStyle/>
          <a:p>
            <a:r>
              <a:rPr lang="he-IL" b="1" u="sng" dirty="0">
                <a:latin typeface="David" panose="020E0502060401010101" pitchFamily="34" charset="-79"/>
                <a:cs typeface="David" panose="020E0502060401010101" pitchFamily="34" charset="-79"/>
              </a:rPr>
              <a:t>אודות המיון הקדמי</a:t>
            </a:r>
          </a:p>
          <a:p>
            <a:r>
              <a:rPr lang="he-IL" sz="1100" dirty="0">
                <a:latin typeface="David" panose="020E0502060401010101" pitchFamily="34" charset="-79"/>
                <a:cs typeface="David" panose="020E0502060401010101" pitchFamily="34" charset="-79"/>
              </a:rPr>
              <a:t>המרכז הוקם במטרה לחזק ולשפר את רמת השירות הרפואי לתושבי העיר דימונה והסביבה.</a:t>
            </a:r>
          </a:p>
          <a:p>
            <a:r>
              <a:rPr lang="he-IL" sz="1100" dirty="0">
                <a:latin typeface="David" panose="020E0502060401010101" pitchFamily="34" charset="-79"/>
                <a:cs typeface="David" panose="020E0502060401010101" pitchFamily="34" charset="-79"/>
              </a:rPr>
              <a:t>המרכז הרפואי מיראז' משתרע על פני שלושה דונם וכולל מרפאת חירום, מרפאת מומחים ומכון דיאליזה. המרכז פתוח 24 שעות ביממה ובכך נותן מענה רפואי מקיף לתושבי הסביבה ומספק טיפול רפואי ברמה הגבוהה ביותר.</a:t>
            </a:r>
          </a:p>
          <a:p>
            <a:r>
              <a:rPr lang="he-IL" sz="1100" dirty="0">
                <a:latin typeface="David" panose="020E0502060401010101" pitchFamily="34" charset="-79"/>
                <a:cs typeface="David" panose="020E0502060401010101" pitchFamily="34" charset="-79"/>
              </a:rPr>
              <a:t>מרכז רפואי מיראז' הוא המרכז הרפואי השני בגודלו ובחשיבותו בנגב, אחרי בית החולים "סורוקה". המרכז נחנך בחודש ינואר 2010, והוא הוקם בעלות של כארבעה עשר מיליון ש"ח. מרכז מיראז' הוקם הודות לתרומתה הנדיבה של </a:t>
            </a:r>
            <a:r>
              <a:rPr lang="he-IL" sz="1100" dirty="0" err="1">
                <a:latin typeface="David" panose="020E0502060401010101" pitchFamily="34" charset="-79"/>
                <a:cs typeface="David" panose="020E0502060401010101" pitchFamily="34" charset="-79"/>
              </a:rPr>
              <a:t>קת'רין</a:t>
            </a:r>
            <a:r>
              <a:rPr lang="he-IL" sz="1100" dirty="0">
                <a:latin typeface="David" panose="020E0502060401010101" pitchFamily="34" charset="-79"/>
                <a:cs typeface="David" panose="020E0502060401010101" pitchFamily="34" charset="-79"/>
              </a:rPr>
              <a:t> מיראז' ואנשי קרן מיראז' ובראשם נשיא הקרן דיויד </a:t>
            </a:r>
            <a:r>
              <a:rPr lang="he-IL" sz="1100" dirty="0" err="1">
                <a:latin typeface="David" panose="020E0502060401010101" pitchFamily="34" charset="-79"/>
                <a:cs typeface="David" panose="020E0502060401010101" pitchFamily="34" charset="-79"/>
              </a:rPr>
              <a:t>מיראז</a:t>
            </a:r>
            <a:r>
              <a:rPr lang="he-IL" sz="1100" dirty="0">
                <a:latin typeface="David" panose="020E0502060401010101" pitchFamily="34" charset="-79"/>
                <a:cs typeface="David" panose="020E0502060401010101" pitchFamily="34" charset="-79"/>
              </a:rPr>
              <a:t>'.</a:t>
            </a:r>
          </a:p>
          <a:p>
            <a:r>
              <a:rPr lang="he-IL" sz="1100" dirty="0">
                <a:latin typeface="David" panose="020E0502060401010101" pitchFamily="34" charset="-79"/>
                <a:cs typeface="David" panose="020E0502060401010101" pitchFamily="34" charset="-79"/>
              </a:rPr>
              <a:t>המרכז הרפואי משתרע על שטח של שלושה דונמים וגודלו הוא 1,000 מ"ר. המבנה הוקם על פי תכנית אדריכלית מתקדמת, וידידותית לסביבה. המרכז מנוהל על ידי הקרן לפיתוח דימונה, בניהול ישיר של העירייה. עמותת רופאים למען הנגב, המורכבת ממספר רופאים בכירים מחדר המיון של ביה"ח סורוקה, מהווה את הצד המקצועי של המרכז.</a:t>
            </a:r>
          </a:p>
          <a:p>
            <a:r>
              <a:rPr lang="he-IL" sz="1100" dirty="0">
                <a:latin typeface="David" panose="020E0502060401010101" pitchFamily="34" charset="-79"/>
                <a:cs typeface="David" panose="020E0502060401010101" pitchFamily="34" charset="-79"/>
              </a:rPr>
              <a:t>חדר מיון קדמי וחדר הטראומה הפועלים במקום מכילים שמונה מיטות טיפולים מאובזרות באופן מלא. המקום מאויש בשעות החירום על ידי רופא ופרמדיק.</a:t>
            </a:r>
          </a:p>
        </p:txBody>
      </p:sp>
      <p:sp>
        <p:nvSpPr>
          <p:cNvPr id="19" name="TextBox 18"/>
          <p:cNvSpPr txBox="1"/>
          <p:nvPr/>
        </p:nvSpPr>
        <p:spPr>
          <a:xfrm>
            <a:off x="6865426" y="3492087"/>
            <a:ext cx="184731" cy="369332"/>
          </a:xfrm>
          <a:prstGeom prst="rect">
            <a:avLst/>
          </a:prstGeom>
          <a:noFill/>
        </p:spPr>
        <p:txBody>
          <a:bodyPr wrap="none" rtlCol="1">
            <a:spAutoFit/>
          </a:bodyPr>
          <a:lstStyle/>
          <a:p>
            <a:endParaRPr lang="he-IL" dirty="0">
              <a:latin typeface="David" panose="020E0502060401010101" pitchFamily="34" charset="-79"/>
              <a:cs typeface="David" panose="020E0502060401010101" pitchFamily="34" charset="-79"/>
            </a:endParaRPr>
          </a:p>
        </p:txBody>
      </p:sp>
      <p:sp>
        <p:nvSpPr>
          <p:cNvPr id="3" name="מלבן 2"/>
          <p:cNvSpPr/>
          <p:nvPr/>
        </p:nvSpPr>
        <p:spPr>
          <a:xfrm>
            <a:off x="6084276" y="808382"/>
            <a:ext cx="2063677" cy="18288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David" panose="020E0502060401010101" pitchFamily="34" charset="-79"/>
              <a:cs typeface="David" panose="020E0502060401010101" pitchFamily="34" charset="-79"/>
            </a:endParaRPr>
          </a:p>
        </p:txBody>
      </p:sp>
      <p:sp>
        <p:nvSpPr>
          <p:cNvPr id="13" name="מלבן 12"/>
          <p:cNvSpPr/>
          <p:nvPr/>
        </p:nvSpPr>
        <p:spPr>
          <a:xfrm>
            <a:off x="6084276" y="808382"/>
            <a:ext cx="2063677" cy="6361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David" panose="020E0502060401010101" pitchFamily="34" charset="-79"/>
                <a:cs typeface="David" panose="020E0502060401010101" pitchFamily="34" charset="-79"/>
              </a:rPr>
              <a:t>אודות המיון הקדמי</a:t>
            </a:r>
          </a:p>
        </p:txBody>
      </p:sp>
      <p:sp>
        <p:nvSpPr>
          <p:cNvPr id="36" name="מלבן 35"/>
          <p:cNvSpPr/>
          <p:nvPr/>
        </p:nvSpPr>
        <p:spPr>
          <a:xfrm>
            <a:off x="6084275" y="1448871"/>
            <a:ext cx="2063677" cy="6361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David" panose="020E0502060401010101" pitchFamily="34" charset="-79"/>
                <a:cs typeface="David" panose="020E0502060401010101" pitchFamily="34" charset="-79"/>
              </a:rPr>
              <a:t>אודות הקרן לפיתוח דימונה</a:t>
            </a:r>
          </a:p>
        </p:txBody>
      </p:sp>
      <p:sp>
        <p:nvSpPr>
          <p:cNvPr id="37" name="מלבן 36"/>
          <p:cNvSpPr/>
          <p:nvPr/>
        </p:nvSpPr>
        <p:spPr>
          <a:xfrm>
            <a:off x="6084274" y="2062632"/>
            <a:ext cx="2063677" cy="6361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David" panose="020E0502060401010101" pitchFamily="34" charset="-79"/>
                <a:cs typeface="David" panose="020E0502060401010101" pitchFamily="34" charset="-79"/>
              </a:rPr>
              <a:t>אודות הזוג מיראז'</a:t>
            </a:r>
          </a:p>
        </p:txBody>
      </p:sp>
      <p:pic>
        <p:nvPicPr>
          <p:cNvPr id="38" name="תמונה 3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72086" y="1150591"/>
            <a:ext cx="1635322" cy="922789"/>
          </a:xfrm>
          <a:prstGeom prst="rect">
            <a:avLst/>
          </a:prstGeom>
        </p:spPr>
      </p:pic>
      <p:pic>
        <p:nvPicPr>
          <p:cNvPr id="39" name="תמונה 3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6934" y="1134019"/>
            <a:ext cx="1475714" cy="994165"/>
          </a:xfrm>
          <a:prstGeom prst="rect">
            <a:avLst/>
          </a:prstGeom>
        </p:spPr>
      </p:pic>
      <p:pic>
        <p:nvPicPr>
          <p:cNvPr id="40" name="תמונה 3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6720" y="2308081"/>
            <a:ext cx="1610166" cy="908593"/>
          </a:xfrm>
          <a:prstGeom prst="rect">
            <a:avLst/>
          </a:prstGeom>
        </p:spPr>
      </p:pic>
      <p:pic>
        <p:nvPicPr>
          <p:cNvPr id="41" name="תמונה 4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72086" y="2311254"/>
            <a:ext cx="1635322" cy="923516"/>
          </a:xfrm>
          <a:prstGeom prst="rect">
            <a:avLst/>
          </a:prstGeom>
        </p:spPr>
      </p:pic>
      <p:sp>
        <p:nvSpPr>
          <p:cNvPr id="42" name="מלבן 41"/>
          <p:cNvSpPr/>
          <p:nvPr/>
        </p:nvSpPr>
        <p:spPr>
          <a:xfrm>
            <a:off x="-11732" y="3317639"/>
            <a:ext cx="12192005" cy="1138093"/>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David" panose="020E0502060401010101" pitchFamily="34" charset="-79"/>
              <a:cs typeface="David" panose="020E0502060401010101" pitchFamily="34" charset="-79"/>
            </a:endParaRPr>
          </a:p>
        </p:txBody>
      </p:sp>
      <p:sp>
        <p:nvSpPr>
          <p:cNvPr id="43" name="TextBox 42"/>
          <p:cNvSpPr txBox="1"/>
          <p:nvPr/>
        </p:nvSpPr>
        <p:spPr>
          <a:xfrm>
            <a:off x="4613566" y="3458345"/>
            <a:ext cx="7460973" cy="861774"/>
          </a:xfrm>
          <a:prstGeom prst="rect">
            <a:avLst/>
          </a:prstGeom>
          <a:noFill/>
        </p:spPr>
        <p:txBody>
          <a:bodyPr wrap="square" rtlCol="1">
            <a:spAutoFit/>
          </a:bodyPr>
          <a:lstStyle/>
          <a:p>
            <a:r>
              <a:rPr lang="he-IL" b="1" u="sng" dirty="0">
                <a:latin typeface="David" panose="020E0502060401010101" pitchFamily="34" charset="-79"/>
                <a:cs typeface="David" panose="020E0502060401010101" pitchFamily="34" charset="-79"/>
              </a:rPr>
              <a:t>אודות הקרן לפיתוח דימונה</a:t>
            </a:r>
          </a:p>
          <a:p>
            <a:r>
              <a:rPr lang="he-IL" sz="1200" dirty="0">
                <a:latin typeface="David" panose="020E0502060401010101" pitchFamily="34" charset="-79"/>
                <a:cs typeface="David" panose="020E0502060401010101" pitchFamily="34" charset="-79"/>
              </a:rPr>
              <a:t>נדרש להוסיף תוכן</a:t>
            </a:r>
          </a:p>
          <a:p>
            <a:endParaRPr lang="he-IL" dirty="0">
              <a:latin typeface="David" panose="020E0502060401010101" pitchFamily="34" charset="-79"/>
              <a:cs typeface="David" panose="020E0502060401010101" pitchFamily="34" charset="-79"/>
            </a:endParaRPr>
          </a:p>
        </p:txBody>
      </p:sp>
      <p:sp>
        <p:nvSpPr>
          <p:cNvPr id="44" name="מלבן 43"/>
          <p:cNvSpPr/>
          <p:nvPr/>
        </p:nvSpPr>
        <p:spPr>
          <a:xfrm>
            <a:off x="-13258" y="4455888"/>
            <a:ext cx="12192005" cy="1338314"/>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David" panose="020E0502060401010101" pitchFamily="34" charset="-79"/>
              <a:cs typeface="David" panose="020E0502060401010101" pitchFamily="34" charset="-79"/>
            </a:endParaRPr>
          </a:p>
        </p:txBody>
      </p:sp>
      <p:sp>
        <p:nvSpPr>
          <p:cNvPr id="45" name="TextBox 44"/>
          <p:cNvSpPr txBox="1"/>
          <p:nvPr/>
        </p:nvSpPr>
        <p:spPr>
          <a:xfrm>
            <a:off x="4644888" y="4556200"/>
            <a:ext cx="7460973" cy="861774"/>
          </a:xfrm>
          <a:prstGeom prst="rect">
            <a:avLst/>
          </a:prstGeom>
          <a:noFill/>
        </p:spPr>
        <p:txBody>
          <a:bodyPr wrap="square" rtlCol="1">
            <a:spAutoFit/>
          </a:bodyPr>
          <a:lstStyle/>
          <a:p>
            <a:r>
              <a:rPr lang="he-IL" b="1" u="sng" dirty="0">
                <a:latin typeface="David" panose="020E0502060401010101" pitchFamily="34" charset="-79"/>
                <a:cs typeface="David" panose="020E0502060401010101" pitchFamily="34" charset="-79"/>
              </a:rPr>
              <a:t>אודות הזוג מיראז'</a:t>
            </a:r>
          </a:p>
          <a:p>
            <a:r>
              <a:rPr lang="he-IL" sz="1400" dirty="0">
                <a:latin typeface="David" panose="020E0502060401010101" pitchFamily="34" charset="-79"/>
                <a:cs typeface="David" panose="020E0502060401010101" pitchFamily="34" charset="-79"/>
              </a:rPr>
              <a:t>נדרש להוסיף תוכן</a:t>
            </a:r>
          </a:p>
          <a:p>
            <a:endParaRPr lang="he-IL" dirty="0">
              <a:latin typeface="David" panose="020E0502060401010101" pitchFamily="34" charset="-79"/>
              <a:cs typeface="David" panose="020E0502060401010101" pitchFamily="34" charset="-79"/>
            </a:endParaRPr>
          </a:p>
        </p:txBody>
      </p:sp>
      <p:sp>
        <p:nvSpPr>
          <p:cNvPr id="47" name="מלבן: פינות מעוגלות 46"/>
          <p:cNvSpPr/>
          <p:nvPr/>
        </p:nvSpPr>
        <p:spPr>
          <a:xfrm>
            <a:off x="609600" y="3454548"/>
            <a:ext cx="3697808" cy="7938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David" panose="020E0502060401010101" pitchFamily="34" charset="-79"/>
                <a:cs typeface="David" panose="020E0502060401010101" pitchFamily="34" charset="-79"/>
              </a:rPr>
              <a:t>תמונה</a:t>
            </a:r>
          </a:p>
        </p:txBody>
      </p:sp>
      <p:sp>
        <p:nvSpPr>
          <p:cNvPr id="48" name="מלבן: פינות מעוגלות 47"/>
          <p:cNvSpPr/>
          <p:nvPr/>
        </p:nvSpPr>
        <p:spPr>
          <a:xfrm>
            <a:off x="609600" y="4653074"/>
            <a:ext cx="3697808" cy="9260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David" panose="020E0502060401010101" pitchFamily="34" charset="-79"/>
                <a:cs typeface="David" panose="020E0502060401010101" pitchFamily="34" charset="-79"/>
              </a:rPr>
              <a:t>תמונה</a:t>
            </a:r>
          </a:p>
        </p:txBody>
      </p:sp>
      <p:sp>
        <p:nvSpPr>
          <p:cNvPr id="49" name="מלבן 48"/>
          <p:cNvSpPr/>
          <p:nvPr/>
        </p:nvSpPr>
        <p:spPr>
          <a:xfrm>
            <a:off x="-7" y="5794357"/>
            <a:ext cx="12192007" cy="10636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David" panose="020E0502060401010101" pitchFamily="34" charset="-79"/>
              <a:cs typeface="David" panose="020E0502060401010101" pitchFamily="34" charset="-79"/>
            </a:endParaRPr>
          </a:p>
        </p:txBody>
      </p:sp>
      <p:pic>
        <p:nvPicPr>
          <p:cNvPr id="50" name="תמונה 4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09900" y="6306739"/>
            <a:ext cx="400050" cy="342900"/>
          </a:xfrm>
          <a:prstGeom prst="rect">
            <a:avLst/>
          </a:prstGeom>
        </p:spPr>
      </p:pic>
      <p:pic>
        <p:nvPicPr>
          <p:cNvPr id="51" name="תמונה 5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092366" y="6326178"/>
            <a:ext cx="323850" cy="342900"/>
          </a:xfrm>
          <a:prstGeom prst="rect">
            <a:avLst/>
          </a:prstGeom>
        </p:spPr>
      </p:pic>
      <p:sp>
        <p:nvSpPr>
          <p:cNvPr id="54" name="TextBox 53"/>
          <p:cNvSpPr txBox="1"/>
          <p:nvPr/>
        </p:nvSpPr>
        <p:spPr>
          <a:xfrm>
            <a:off x="5469969" y="5794203"/>
            <a:ext cx="1788626" cy="369332"/>
          </a:xfrm>
          <a:prstGeom prst="rect">
            <a:avLst/>
          </a:prstGeom>
          <a:noFill/>
        </p:spPr>
        <p:txBody>
          <a:bodyPr wrap="square" rtlCol="1">
            <a:spAutoFit/>
          </a:bodyPr>
          <a:lstStyle/>
          <a:p>
            <a:r>
              <a:rPr lang="he-IL" b="1" u="sng" dirty="0">
                <a:latin typeface="David" panose="020E0502060401010101" pitchFamily="34" charset="-79"/>
                <a:cs typeface="David" panose="020E0502060401010101" pitchFamily="34" charset="-79"/>
              </a:rPr>
              <a:t>פרטי התקשרות</a:t>
            </a:r>
          </a:p>
        </p:txBody>
      </p:sp>
      <p:sp>
        <p:nvSpPr>
          <p:cNvPr id="55" name="TextBox 54"/>
          <p:cNvSpPr txBox="1"/>
          <p:nvPr/>
        </p:nvSpPr>
        <p:spPr>
          <a:xfrm>
            <a:off x="4509041" y="6284340"/>
            <a:ext cx="2448750" cy="369332"/>
          </a:xfrm>
          <a:prstGeom prst="rect">
            <a:avLst/>
          </a:prstGeom>
          <a:noFill/>
        </p:spPr>
        <p:txBody>
          <a:bodyPr wrap="square" rtlCol="1">
            <a:spAutoFit/>
          </a:bodyPr>
          <a:lstStyle/>
          <a:p>
            <a:r>
              <a:rPr lang="he-IL" dirty="0">
                <a:latin typeface="David" panose="020E0502060401010101" pitchFamily="34" charset="-79"/>
                <a:cs typeface="David" panose="020E0502060401010101" pitchFamily="34" charset="-79"/>
              </a:rPr>
              <a:t>טלפון: 073-275-6142</a:t>
            </a:r>
          </a:p>
        </p:txBody>
      </p:sp>
      <p:sp>
        <p:nvSpPr>
          <p:cNvPr id="56" name="TextBox 55"/>
          <p:cNvSpPr txBox="1"/>
          <p:nvPr/>
        </p:nvSpPr>
        <p:spPr>
          <a:xfrm>
            <a:off x="383231" y="6280307"/>
            <a:ext cx="4097539" cy="369332"/>
          </a:xfrm>
          <a:prstGeom prst="rect">
            <a:avLst/>
          </a:prstGeom>
          <a:noFill/>
        </p:spPr>
        <p:txBody>
          <a:bodyPr wrap="square" rtlCol="1">
            <a:spAutoFit/>
          </a:bodyPr>
          <a:lstStyle/>
          <a:p>
            <a:r>
              <a:rPr lang="he-IL" dirty="0">
                <a:latin typeface="David" panose="020E0502060401010101" pitchFamily="34" charset="-79"/>
                <a:cs typeface="David" panose="020E0502060401010101" pitchFamily="34" charset="-79"/>
              </a:rPr>
              <a:t>דואר אלקטרוני: </a:t>
            </a:r>
            <a:r>
              <a:rPr lang="en-US" dirty="0">
                <a:latin typeface="David" panose="020E0502060401010101" pitchFamily="34" charset="-79"/>
                <a:cs typeface="David" panose="020E0502060401010101" pitchFamily="34" charset="-79"/>
              </a:rPr>
              <a:t>meragh@dimona.muni.il</a:t>
            </a:r>
            <a:endParaRPr lang="he-IL" dirty="0">
              <a:latin typeface="David" panose="020E0502060401010101" pitchFamily="34" charset="-79"/>
              <a:cs typeface="David" panose="020E0502060401010101" pitchFamily="34" charset="-79"/>
            </a:endParaRPr>
          </a:p>
        </p:txBody>
      </p:sp>
      <p:pic>
        <p:nvPicPr>
          <p:cNvPr id="57" name="תמונה 5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536691" y="6282572"/>
            <a:ext cx="372868" cy="372868"/>
          </a:xfrm>
          <a:prstGeom prst="rect">
            <a:avLst/>
          </a:prstGeom>
        </p:spPr>
      </p:pic>
      <p:sp>
        <p:nvSpPr>
          <p:cNvPr id="58" name="TextBox 57"/>
          <p:cNvSpPr txBox="1"/>
          <p:nvPr/>
        </p:nvSpPr>
        <p:spPr>
          <a:xfrm>
            <a:off x="7254250" y="6326178"/>
            <a:ext cx="2225900" cy="338554"/>
          </a:xfrm>
          <a:prstGeom prst="rect">
            <a:avLst/>
          </a:prstGeom>
          <a:noFill/>
        </p:spPr>
        <p:txBody>
          <a:bodyPr wrap="square" rtlCol="1">
            <a:spAutoFit/>
          </a:bodyPr>
          <a:lstStyle/>
          <a:p>
            <a:r>
              <a:rPr lang="en-US" sz="1600" dirty="0" err="1">
                <a:latin typeface="David" panose="020E0502060401010101" pitchFamily="34" charset="-79"/>
                <a:cs typeface="David" panose="020E0502060401010101" pitchFamily="34" charset="-79"/>
              </a:rPr>
              <a:t>Merage-ergency</a:t>
            </a:r>
            <a:r>
              <a:rPr lang="en-US" sz="1600" dirty="0">
                <a:latin typeface="David" panose="020E0502060401010101" pitchFamily="34" charset="-79"/>
                <a:cs typeface="David" panose="020E0502060401010101" pitchFamily="34" charset="-79"/>
              </a:rPr>
              <a:t> center</a:t>
            </a:r>
            <a:endParaRPr lang="he-IL" sz="1600" dirty="0">
              <a:latin typeface="David" panose="020E0502060401010101" pitchFamily="34" charset="-79"/>
              <a:cs typeface="David" panose="020E0502060401010101" pitchFamily="34" charset="-79"/>
            </a:endParaRPr>
          </a:p>
        </p:txBody>
      </p:sp>
      <p:sp>
        <p:nvSpPr>
          <p:cNvPr id="59" name="TextBox 58"/>
          <p:cNvSpPr txBox="1"/>
          <p:nvPr/>
        </p:nvSpPr>
        <p:spPr>
          <a:xfrm>
            <a:off x="9784745" y="6284340"/>
            <a:ext cx="2345635" cy="369332"/>
          </a:xfrm>
          <a:prstGeom prst="rect">
            <a:avLst/>
          </a:prstGeom>
          <a:noFill/>
        </p:spPr>
        <p:txBody>
          <a:bodyPr wrap="square" rtlCol="1">
            <a:spAutoFit/>
          </a:bodyPr>
          <a:lstStyle/>
          <a:p>
            <a:r>
              <a:rPr lang="he-IL" dirty="0">
                <a:latin typeface="David" panose="020E0502060401010101" pitchFamily="34" charset="-79"/>
                <a:cs typeface="David" panose="020E0502060401010101" pitchFamily="34" charset="-79"/>
              </a:rPr>
              <a:t>רחוב הרצל 16, דימונה</a:t>
            </a:r>
          </a:p>
        </p:txBody>
      </p:sp>
      <p:sp>
        <p:nvSpPr>
          <p:cNvPr id="33" name="מלבן 32"/>
          <p:cNvSpPr/>
          <p:nvPr/>
        </p:nvSpPr>
        <p:spPr>
          <a:xfrm>
            <a:off x="6072548" y="2678344"/>
            <a:ext cx="2063677" cy="6361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David" panose="020E0502060401010101" pitchFamily="34" charset="-79"/>
                <a:cs typeface="David" panose="020E0502060401010101" pitchFamily="34" charset="-79"/>
              </a:rPr>
              <a:t>חזון</a:t>
            </a:r>
          </a:p>
        </p:txBody>
      </p:sp>
      <p:pic>
        <p:nvPicPr>
          <p:cNvPr id="34" name="תמונה 33"/>
          <p:cNvPicPr/>
          <p:nvPr/>
        </p:nvPicPr>
        <p:blipFill>
          <a:blip r:embed="rId9">
            <a:extLst>
              <a:ext uri="{28A0092B-C50C-407E-A947-70E740481C1C}">
                <a14:useLocalDpi xmlns:a14="http://schemas.microsoft.com/office/drawing/2010/main" val="0"/>
              </a:ext>
            </a:extLst>
          </a:blip>
          <a:srcRect/>
          <a:stretch>
            <a:fillRect/>
          </a:stretch>
        </p:blipFill>
        <p:spPr bwMode="auto">
          <a:xfrm>
            <a:off x="10104725" y="37696"/>
            <a:ext cx="892154" cy="758903"/>
          </a:xfrm>
          <a:prstGeom prst="rect">
            <a:avLst/>
          </a:prstGeom>
          <a:noFill/>
          <a:ln>
            <a:noFill/>
          </a:ln>
          <a:extLst/>
        </p:spPr>
      </p:pic>
      <p:pic>
        <p:nvPicPr>
          <p:cNvPr id="35" name="תמונה 34" descr="מרכז רפואי מיראעירייהז.png"/>
          <p:cNvPicPr/>
          <p:nvPr/>
        </p:nvPicPr>
        <p:blipFill>
          <a:blip r:embed="rId10">
            <a:extLst>
              <a:ext uri="{28A0092B-C50C-407E-A947-70E740481C1C}">
                <a14:useLocalDpi xmlns:a14="http://schemas.microsoft.com/office/drawing/2010/main" val="0"/>
              </a:ext>
            </a:extLst>
          </a:blip>
          <a:srcRect/>
          <a:stretch>
            <a:fillRect/>
          </a:stretch>
        </p:blipFill>
        <p:spPr bwMode="auto">
          <a:xfrm>
            <a:off x="11093116" y="44611"/>
            <a:ext cx="1075338" cy="751988"/>
          </a:xfrm>
          <a:prstGeom prst="rect">
            <a:avLst/>
          </a:prstGeom>
          <a:noFill/>
          <a:ln>
            <a:noFill/>
          </a:ln>
          <a:extLst/>
        </p:spPr>
      </p:pic>
    </p:spTree>
    <p:extLst>
      <p:ext uri="{BB962C8B-B14F-4D97-AF65-F5344CB8AC3E}">
        <p14:creationId xmlns:p14="http://schemas.microsoft.com/office/powerpoint/2010/main" val="3749978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מלבן 42"/>
          <p:cNvSpPr/>
          <p:nvPr/>
        </p:nvSpPr>
        <p:spPr>
          <a:xfrm>
            <a:off x="0" y="837610"/>
            <a:ext cx="12192005" cy="419689"/>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Narkisim" panose="020E0502050101010101" pitchFamily="34" charset="-79"/>
              <a:cs typeface="Narkisim" panose="020E0502050101010101" pitchFamily="34" charset="-79"/>
            </a:endParaRPr>
          </a:p>
        </p:txBody>
      </p:sp>
      <p:sp>
        <p:nvSpPr>
          <p:cNvPr id="9" name="מלבן 8"/>
          <p:cNvSpPr/>
          <p:nvPr/>
        </p:nvSpPr>
        <p:spPr>
          <a:xfrm>
            <a:off x="-7" y="1201229"/>
            <a:ext cx="12180280" cy="1613651"/>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0" name="מלבן: פינות מעוגלות 79"/>
          <p:cNvSpPr/>
          <p:nvPr/>
        </p:nvSpPr>
        <p:spPr>
          <a:xfrm>
            <a:off x="669316" y="1354503"/>
            <a:ext cx="3697808" cy="13703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תמונת רופא נבחר וקורות חיים</a:t>
            </a:r>
          </a:p>
        </p:txBody>
      </p:sp>
      <p:graphicFrame>
        <p:nvGraphicFramePr>
          <p:cNvPr id="4" name="טבלה 3"/>
          <p:cNvGraphicFramePr>
            <a:graphicFrameLocks noGrp="1"/>
          </p:cNvGraphicFramePr>
          <p:nvPr>
            <p:extLst>
              <p:ext uri="{D42A27DB-BD31-4B8C-83A1-F6EECF244321}">
                <p14:modId xmlns:p14="http://schemas.microsoft.com/office/powerpoint/2010/main" val="784240150"/>
              </p:ext>
            </p:extLst>
          </p:nvPr>
        </p:nvGraphicFramePr>
        <p:xfrm>
          <a:off x="-7" y="-1"/>
          <a:ext cx="12192006" cy="822960"/>
        </p:xfrm>
        <a:graphic>
          <a:graphicData uri="http://schemas.openxmlformats.org/drawingml/2006/table">
            <a:tbl>
              <a:tblPr rtl="1" firstRow="1" bandRow="1">
                <a:tableStyleId>{69CF1AB2-1976-4502-BF36-3FF5EA218861}</a:tableStyleId>
              </a:tblPr>
              <a:tblGrid>
                <a:gridCol w="2032001">
                  <a:extLst>
                    <a:ext uri="{9D8B030D-6E8A-4147-A177-3AD203B41FA5}">
                      <a16:colId xmlns:a16="http://schemas.microsoft.com/office/drawing/2014/main" xmlns="" val="3588930921"/>
                    </a:ext>
                  </a:extLst>
                </a:gridCol>
                <a:gridCol w="2032001">
                  <a:extLst>
                    <a:ext uri="{9D8B030D-6E8A-4147-A177-3AD203B41FA5}">
                      <a16:colId xmlns:a16="http://schemas.microsoft.com/office/drawing/2014/main" xmlns="" val="3903018655"/>
                    </a:ext>
                  </a:extLst>
                </a:gridCol>
                <a:gridCol w="2032001">
                  <a:extLst>
                    <a:ext uri="{9D8B030D-6E8A-4147-A177-3AD203B41FA5}">
                      <a16:colId xmlns:a16="http://schemas.microsoft.com/office/drawing/2014/main" xmlns="" val="922180875"/>
                    </a:ext>
                  </a:extLst>
                </a:gridCol>
                <a:gridCol w="2032001">
                  <a:extLst>
                    <a:ext uri="{9D8B030D-6E8A-4147-A177-3AD203B41FA5}">
                      <a16:colId xmlns:a16="http://schemas.microsoft.com/office/drawing/2014/main" xmlns="" val="2731618935"/>
                    </a:ext>
                  </a:extLst>
                </a:gridCol>
                <a:gridCol w="2032001">
                  <a:extLst>
                    <a:ext uri="{9D8B030D-6E8A-4147-A177-3AD203B41FA5}">
                      <a16:colId xmlns:a16="http://schemas.microsoft.com/office/drawing/2014/main" xmlns="" val="2294285219"/>
                    </a:ext>
                  </a:extLst>
                </a:gridCol>
                <a:gridCol w="2032001">
                  <a:extLst>
                    <a:ext uri="{9D8B030D-6E8A-4147-A177-3AD203B41FA5}">
                      <a16:colId xmlns:a16="http://schemas.microsoft.com/office/drawing/2014/main" xmlns="" val="3596939979"/>
                    </a:ext>
                  </a:extLst>
                </a:gridCol>
              </a:tblGrid>
              <a:tr h="822960">
                <a:tc>
                  <a:txBody>
                    <a:bodyPr/>
                    <a:lstStyle/>
                    <a:p>
                      <a:pPr algn="ctr" rtl="1"/>
                      <a:endParaRPr lang="he-IL" dirty="0"/>
                    </a:p>
                  </a:txBody>
                  <a:tcPr anchor="ctr"/>
                </a:tc>
                <a:tc>
                  <a:txBody>
                    <a:bodyPr/>
                    <a:lstStyle/>
                    <a:p>
                      <a:pPr algn="ctr" rtl="1"/>
                      <a:r>
                        <a:rPr lang="he-IL" sz="2400" dirty="0">
                          <a:latin typeface="David" panose="020E0502060401010101" pitchFamily="34" charset="-79"/>
                          <a:cs typeface="David" panose="020E0502060401010101" pitchFamily="34" charset="-79"/>
                        </a:rPr>
                        <a:t>ראשי</a:t>
                      </a:r>
                    </a:p>
                  </a:txBody>
                  <a:tcPr anchor="ctr">
                    <a:solidFill>
                      <a:schemeClr val="accent1">
                        <a:lumMod val="20000"/>
                        <a:lumOff val="80000"/>
                      </a:schemeClr>
                    </a:solidFill>
                  </a:tcPr>
                </a:tc>
                <a:tc>
                  <a:txBody>
                    <a:bodyPr/>
                    <a:lstStyle/>
                    <a:p>
                      <a:pPr algn="ctr" rtl="1"/>
                      <a:r>
                        <a:rPr lang="he-IL" sz="2400" dirty="0">
                          <a:latin typeface="David" panose="020E0502060401010101" pitchFamily="34" charset="-79"/>
                          <a:cs typeface="David" panose="020E0502060401010101" pitchFamily="34" charset="-79"/>
                        </a:rPr>
                        <a:t>אודותינו</a:t>
                      </a:r>
                    </a:p>
                  </a:txBody>
                  <a:tcPr anchor="ctr">
                    <a:solidFill>
                      <a:schemeClr val="accent1">
                        <a:lumMod val="20000"/>
                        <a:lumOff val="80000"/>
                      </a:schemeClr>
                    </a:solidFill>
                  </a:tcPr>
                </a:tc>
                <a:tc>
                  <a:txBody>
                    <a:bodyPr/>
                    <a:lstStyle/>
                    <a:p>
                      <a:pPr algn="ctr" rtl="1"/>
                      <a:r>
                        <a:rPr lang="he-IL" sz="2400" dirty="0">
                          <a:latin typeface="David" panose="020E0502060401010101" pitchFamily="34" charset="-79"/>
                          <a:cs typeface="David" panose="020E0502060401010101" pitchFamily="34" charset="-79"/>
                        </a:rPr>
                        <a:t>השירותים הניתנים במקום</a:t>
                      </a:r>
                    </a:p>
                  </a:txBody>
                  <a:tcPr anchor="ctr">
                    <a:solidFill>
                      <a:schemeClr val="accent1"/>
                    </a:solidFill>
                  </a:tcPr>
                </a:tc>
                <a:tc>
                  <a:txBody>
                    <a:bodyPr/>
                    <a:lstStyle/>
                    <a:p>
                      <a:pPr algn="ctr" rtl="1"/>
                      <a:r>
                        <a:rPr lang="he-IL" sz="2400" dirty="0">
                          <a:latin typeface="David" panose="020E0502060401010101" pitchFamily="34" charset="-79"/>
                          <a:cs typeface="David" panose="020E0502060401010101" pitchFamily="34" charset="-79"/>
                        </a:rPr>
                        <a:t>דרכי הגעה</a:t>
                      </a:r>
                    </a:p>
                  </a:txBody>
                  <a:tcPr anchor="ctr"/>
                </a:tc>
                <a:tc>
                  <a:txBody>
                    <a:bodyPr/>
                    <a:lstStyle/>
                    <a:p>
                      <a:pPr algn="ctr" rtl="1"/>
                      <a:r>
                        <a:rPr lang="he-IL" sz="2400" dirty="0">
                          <a:latin typeface="David" panose="020E0502060401010101" pitchFamily="34" charset="-79"/>
                          <a:cs typeface="David" panose="020E0502060401010101" pitchFamily="34" charset="-79"/>
                        </a:rPr>
                        <a:t>שעות פעילות ומחירים</a:t>
                      </a:r>
                    </a:p>
                  </a:txBody>
                  <a:tcPr anchor="ctr"/>
                </a:tc>
                <a:extLst>
                  <a:ext uri="{0D108BD9-81ED-4DB2-BD59-A6C34878D82A}">
                    <a16:rowId xmlns:a16="http://schemas.microsoft.com/office/drawing/2014/main" xmlns="" val="1300416821"/>
                  </a:ext>
                </a:extLst>
              </a:tr>
            </a:tbl>
          </a:graphicData>
        </a:graphic>
      </p:graphicFrame>
      <p:sp>
        <p:nvSpPr>
          <p:cNvPr id="13" name="מלבן 12"/>
          <p:cNvSpPr/>
          <p:nvPr/>
        </p:nvSpPr>
        <p:spPr>
          <a:xfrm>
            <a:off x="4032319" y="808734"/>
            <a:ext cx="2063677" cy="522288"/>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Narkisim" panose="020E0502050101010101" pitchFamily="34" charset="-79"/>
                <a:cs typeface="Narkisim" panose="020E0502050101010101" pitchFamily="34" charset="-79"/>
              </a:rPr>
              <a:t>צוות המיון</a:t>
            </a:r>
          </a:p>
        </p:txBody>
      </p:sp>
      <p:sp>
        <p:nvSpPr>
          <p:cNvPr id="49" name="מלבן 48"/>
          <p:cNvSpPr/>
          <p:nvPr/>
        </p:nvSpPr>
        <p:spPr>
          <a:xfrm>
            <a:off x="-7" y="5794357"/>
            <a:ext cx="12192007" cy="10636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50" name="תמונה 4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09900" y="6306739"/>
            <a:ext cx="400050" cy="342900"/>
          </a:xfrm>
          <a:prstGeom prst="rect">
            <a:avLst/>
          </a:prstGeom>
        </p:spPr>
      </p:pic>
      <p:pic>
        <p:nvPicPr>
          <p:cNvPr id="51" name="תמונה 5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92366" y="6326178"/>
            <a:ext cx="323850" cy="342900"/>
          </a:xfrm>
          <a:prstGeom prst="rect">
            <a:avLst/>
          </a:prstGeom>
        </p:spPr>
      </p:pic>
      <p:sp>
        <p:nvSpPr>
          <p:cNvPr id="54" name="TextBox 53"/>
          <p:cNvSpPr txBox="1"/>
          <p:nvPr/>
        </p:nvSpPr>
        <p:spPr>
          <a:xfrm>
            <a:off x="5469969" y="5794203"/>
            <a:ext cx="1788626" cy="369332"/>
          </a:xfrm>
          <a:prstGeom prst="rect">
            <a:avLst/>
          </a:prstGeom>
          <a:noFill/>
        </p:spPr>
        <p:txBody>
          <a:bodyPr wrap="square" rtlCol="1">
            <a:spAutoFit/>
          </a:bodyPr>
          <a:lstStyle/>
          <a:p>
            <a:r>
              <a:rPr lang="he-IL" b="1" u="sng" dirty="0">
                <a:latin typeface="Narkisim" panose="020E0502050101010101" pitchFamily="34" charset="-79"/>
                <a:cs typeface="Narkisim" panose="020E0502050101010101" pitchFamily="34" charset="-79"/>
              </a:rPr>
              <a:t>פרטי התקשרות</a:t>
            </a:r>
          </a:p>
        </p:txBody>
      </p:sp>
      <p:sp>
        <p:nvSpPr>
          <p:cNvPr id="55" name="TextBox 54"/>
          <p:cNvSpPr txBox="1"/>
          <p:nvPr/>
        </p:nvSpPr>
        <p:spPr>
          <a:xfrm>
            <a:off x="4509041" y="6284340"/>
            <a:ext cx="2448750"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טלפון: 073-275-6142</a:t>
            </a:r>
          </a:p>
        </p:txBody>
      </p:sp>
      <p:sp>
        <p:nvSpPr>
          <p:cNvPr id="56" name="TextBox 55"/>
          <p:cNvSpPr txBox="1"/>
          <p:nvPr/>
        </p:nvSpPr>
        <p:spPr>
          <a:xfrm>
            <a:off x="383231" y="6280307"/>
            <a:ext cx="4097539"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דואר אלקטרוני: </a:t>
            </a:r>
            <a:r>
              <a:rPr lang="en-US" dirty="0"/>
              <a:t>meragh@dimona.muni.il</a:t>
            </a:r>
            <a:endParaRPr lang="he-IL" dirty="0">
              <a:latin typeface="Narkisim" panose="020E0502050101010101" pitchFamily="34" charset="-79"/>
              <a:cs typeface="Narkisim" panose="020E0502050101010101" pitchFamily="34" charset="-79"/>
            </a:endParaRPr>
          </a:p>
        </p:txBody>
      </p:sp>
      <p:pic>
        <p:nvPicPr>
          <p:cNvPr id="57" name="תמונה 5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36691" y="6282572"/>
            <a:ext cx="372868" cy="372868"/>
          </a:xfrm>
          <a:prstGeom prst="rect">
            <a:avLst/>
          </a:prstGeom>
        </p:spPr>
      </p:pic>
      <p:sp>
        <p:nvSpPr>
          <p:cNvPr id="58" name="TextBox 57"/>
          <p:cNvSpPr txBox="1"/>
          <p:nvPr/>
        </p:nvSpPr>
        <p:spPr>
          <a:xfrm>
            <a:off x="7254250" y="6326178"/>
            <a:ext cx="2225900" cy="338554"/>
          </a:xfrm>
          <a:prstGeom prst="rect">
            <a:avLst/>
          </a:prstGeom>
          <a:noFill/>
        </p:spPr>
        <p:txBody>
          <a:bodyPr wrap="square" rtlCol="1">
            <a:spAutoFit/>
          </a:bodyPr>
          <a:lstStyle/>
          <a:p>
            <a:r>
              <a:rPr lang="en-US" sz="1600" dirty="0" err="1">
                <a:latin typeface="Narkisim" panose="020E0502050101010101" pitchFamily="34" charset="-79"/>
                <a:cs typeface="Narkisim" panose="020E0502050101010101" pitchFamily="34" charset="-79"/>
              </a:rPr>
              <a:t>Merage-ergency</a:t>
            </a:r>
            <a:r>
              <a:rPr lang="en-US" sz="1600" dirty="0">
                <a:latin typeface="Narkisim" panose="020E0502050101010101" pitchFamily="34" charset="-79"/>
                <a:cs typeface="Narkisim" panose="020E0502050101010101" pitchFamily="34" charset="-79"/>
              </a:rPr>
              <a:t> center</a:t>
            </a:r>
            <a:endParaRPr lang="he-IL" sz="1600" dirty="0">
              <a:latin typeface="Narkisim" panose="020E0502050101010101" pitchFamily="34" charset="-79"/>
              <a:cs typeface="Narkisim" panose="020E0502050101010101" pitchFamily="34" charset="-79"/>
            </a:endParaRPr>
          </a:p>
        </p:txBody>
      </p:sp>
      <p:sp>
        <p:nvSpPr>
          <p:cNvPr id="59" name="TextBox 58"/>
          <p:cNvSpPr txBox="1"/>
          <p:nvPr/>
        </p:nvSpPr>
        <p:spPr>
          <a:xfrm>
            <a:off x="9784745" y="6284340"/>
            <a:ext cx="2345635"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רחוב הרצל 16, דימונה</a:t>
            </a:r>
            <a:endParaRPr lang="he-IL" dirty="0"/>
          </a:p>
        </p:txBody>
      </p:sp>
      <p:sp>
        <p:nvSpPr>
          <p:cNvPr id="33" name="מלבן 32"/>
          <p:cNvSpPr/>
          <p:nvPr/>
        </p:nvSpPr>
        <p:spPr>
          <a:xfrm>
            <a:off x="4032319" y="1294333"/>
            <a:ext cx="2063677" cy="5204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Narkisim" panose="020E0502050101010101" pitchFamily="34" charset="-79"/>
                <a:cs typeface="Narkisim" panose="020E0502050101010101" pitchFamily="34" charset="-79"/>
              </a:rPr>
              <a:t>בדיקות רפואיות</a:t>
            </a:r>
          </a:p>
        </p:txBody>
      </p:sp>
      <p:sp>
        <p:nvSpPr>
          <p:cNvPr id="35" name="מלבן 34"/>
          <p:cNvSpPr/>
          <p:nvPr/>
        </p:nvSpPr>
        <p:spPr>
          <a:xfrm>
            <a:off x="-13258" y="2836534"/>
            <a:ext cx="12192005" cy="177180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Narkisim" panose="020E0502050101010101" pitchFamily="34" charset="-79"/>
              <a:cs typeface="Narkisim" panose="020E0502050101010101" pitchFamily="34" charset="-79"/>
            </a:endParaRPr>
          </a:p>
        </p:txBody>
      </p:sp>
      <p:sp>
        <p:nvSpPr>
          <p:cNvPr id="46" name="מלבן 45"/>
          <p:cNvSpPr/>
          <p:nvPr/>
        </p:nvSpPr>
        <p:spPr>
          <a:xfrm>
            <a:off x="-13258" y="4632210"/>
            <a:ext cx="12192005" cy="1161991"/>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Narkisim" panose="020E0502050101010101" pitchFamily="34" charset="-79"/>
              <a:cs typeface="Narkisim" panose="020E0502050101010101" pitchFamily="34" charset="-79"/>
            </a:endParaRPr>
          </a:p>
        </p:txBody>
      </p:sp>
      <p:sp>
        <p:nvSpPr>
          <p:cNvPr id="60" name="מלבן: פינות מעוגלות 59"/>
          <p:cNvSpPr/>
          <p:nvPr/>
        </p:nvSpPr>
        <p:spPr>
          <a:xfrm>
            <a:off x="7688964" y="1579022"/>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1" name="מלבן: פינות מעוגלות 60"/>
          <p:cNvSpPr/>
          <p:nvPr/>
        </p:nvSpPr>
        <p:spPr>
          <a:xfrm>
            <a:off x="7705344" y="2157297"/>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2" name="מלבן: פינות מעוגלות 61"/>
          <p:cNvSpPr/>
          <p:nvPr/>
        </p:nvSpPr>
        <p:spPr>
          <a:xfrm>
            <a:off x="9525103" y="2187068"/>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3" name="מלבן: פינות מעוגלות 62"/>
          <p:cNvSpPr/>
          <p:nvPr/>
        </p:nvSpPr>
        <p:spPr>
          <a:xfrm>
            <a:off x="8616573" y="1585499"/>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4" name="מלבן: פינות מעוגלות 63"/>
          <p:cNvSpPr/>
          <p:nvPr/>
        </p:nvSpPr>
        <p:spPr>
          <a:xfrm>
            <a:off x="9561503" y="1597664"/>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5" name="מלבן: פינות מעוגלות 64"/>
          <p:cNvSpPr/>
          <p:nvPr/>
        </p:nvSpPr>
        <p:spPr>
          <a:xfrm>
            <a:off x="8605099" y="2177392"/>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6" name="מלבן: פינות מעוגלות 65"/>
          <p:cNvSpPr/>
          <p:nvPr/>
        </p:nvSpPr>
        <p:spPr>
          <a:xfrm>
            <a:off x="7672584" y="3343318"/>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7" name="מלבן: פינות מעוגלות 66"/>
          <p:cNvSpPr/>
          <p:nvPr/>
        </p:nvSpPr>
        <p:spPr>
          <a:xfrm>
            <a:off x="7688964" y="3921593"/>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8" name="מלבן: פינות מעוגלות 67"/>
          <p:cNvSpPr/>
          <p:nvPr/>
        </p:nvSpPr>
        <p:spPr>
          <a:xfrm>
            <a:off x="9508723" y="3951364"/>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9" name="מלבן: פינות מעוגלות 68"/>
          <p:cNvSpPr/>
          <p:nvPr/>
        </p:nvSpPr>
        <p:spPr>
          <a:xfrm>
            <a:off x="8600193" y="3349795"/>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0" name="מלבן: פינות מעוגלות 69"/>
          <p:cNvSpPr/>
          <p:nvPr/>
        </p:nvSpPr>
        <p:spPr>
          <a:xfrm>
            <a:off x="9545123" y="3361960"/>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1" name="מלבן: פינות מעוגלות 70"/>
          <p:cNvSpPr/>
          <p:nvPr/>
        </p:nvSpPr>
        <p:spPr>
          <a:xfrm>
            <a:off x="8588719" y="3941688"/>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3" name="מלבן: פינות מעוגלות 72"/>
          <p:cNvSpPr/>
          <p:nvPr/>
        </p:nvSpPr>
        <p:spPr>
          <a:xfrm>
            <a:off x="7731849" y="5208332"/>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4" name="מלבן: פינות מעוגלות 73"/>
          <p:cNvSpPr/>
          <p:nvPr/>
        </p:nvSpPr>
        <p:spPr>
          <a:xfrm>
            <a:off x="9551608" y="5238103"/>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7" name="מלבן: פינות מעוגלות 76"/>
          <p:cNvSpPr/>
          <p:nvPr/>
        </p:nvSpPr>
        <p:spPr>
          <a:xfrm>
            <a:off x="8631604" y="5228427"/>
            <a:ext cx="801671" cy="474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 name="TextBox 1"/>
          <p:cNvSpPr txBox="1"/>
          <p:nvPr/>
        </p:nvSpPr>
        <p:spPr>
          <a:xfrm>
            <a:off x="7751850" y="1274097"/>
            <a:ext cx="2612998"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רופאים</a:t>
            </a:r>
          </a:p>
        </p:txBody>
      </p:sp>
      <p:sp>
        <p:nvSpPr>
          <p:cNvPr id="78" name="TextBox 77"/>
          <p:cNvSpPr txBox="1"/>
          <p:nvPr/>
        </p:nvSpPr>
        <p:spPr>
          <a:xfrm>
            <a:off x="7751850" y="2896278"/>
            <a:ext cx="2612998"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פרמדיקים</a:t>
            </a:r>
          </a:p>
        </p:txBody>
      </p:sp>
      <p:sp>
        <p:nvSpPr>
          <p:cNvPr id="79" name="TextBox 78"/>
          <p:cNvSpPr txBox="1"/>
          <p:nvPr/>
        </p:nvSpPr>
        <p:spPr>
          <a:xfrm>
            <a:off x="7740281" y="4632211"/>
            <a:ext cx="2612998"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מזכירות</a:t>
            </a:r>
          </a:p>
        </p:txBody>
      </p:sp>
      <p:sp>
        <p:nvSpPr>
          <p:cNvPr id="81" name="מלבן: פינות מעוגלות 80"/>
          <p:cNvSpPr/>
          <p:nvPr/>
        </p:nvSpPr>
        <p:spPr>
          <a:xfrm>
            <a:off x="669316" y="3068778"/>
            <a:ext cx="3940584" cy="136569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תמונת פרמדיק נבחר וקורות חיים</a:t>
            </a:r>
          </a:p>
        </p:txBody>
      </p:sp>
      <p:sp>
        <p:nvSpPr>
          <p:cNvPr id="82" name="מלבן: פינות מעוגלות 81"/>
          <p:cNvSpPr/>
          <p:nvPr/>
        </p:nvSpPr>
        <p:spPr>
          <a:xfrm>
            <a:off x="605229" y="4749178"/>
            <a:ext cx="4004671" cy="9537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תמונת מזכירה שנבחרה וקורות חיים</a:t>
            </a:r>
          </a:p>
        </p:txBody>
      </p:sp>
      <p:sp>
        <p:nvSpPr>
          <p:cNvPr id="44" name="TextBox 43"/>
          <p:cNvSpPr txBox="1"/>
          <p:nvPr/>
        </p:nvSpPr>
        <p:spPr>
          <a:xfrm>
            <a:off x="7416216" y="875800"/>
            <a:ext cx="2922722" cy="369332"/>
          </a:xfrm>
          <a:prstGeom prst="rect">
            <a:avLst/>
          </a:prstGeom>
          <a:noFill/>
        </p:spPr>
        <p:txBody>
          <a:bodyPr wrap="square" rtlCol="1">
            <a:spAutoFit/>
          </a:bodyPr>
          <a:lstStyle/>
          <a:p>
            <a:r>
              <a:rPr lang="he-IL" b="1" u="sng" dirty="0">
                <a:latin typeface="Narkisim" panose="020E0502050101010101" pitchFamily="34" charset="-79"/>
                <a:cs typeface="Narkisim" panose="020E0502050101010101" pitchFamily="34" charset="-79"/>
              </a:rPr>
              <a:t>הכירו את הצוות שלנו: (פתיח)</a:t>
            </a:r>
          </a:p>
        </p:txBody>
      </p:sp>
      <p:pic>
        <p:nvPicPr>
          <p:cNvPr id="45" name="תמונה 44" descr="מרכז רפואי מיראעירייהז.png"/>
          <p:cNvPicPr/>
          <p:nvPr/>
        </p:nvPicPr>
        <p:blipFill>
          <a:blip r:embed="rId6">
            <a:extLst>
              <a:ext uri="{28A0092B-C50C-407E-A947-70E740481C1C}">
                <a14:useLocalDpi xmlns:a14="http://schemas.microsoft.com/office/drawing/2010/main" val="0"/>
              </a:ext>
            </a:extLst>
          </a:blip>
          <a:srcRect/>
          <a:stretch>
            <a:fillRect/>
          </a:stretch>
        </p:blipFill>
        <p:spPr bwMode="auto">
          <a:xfrm>
            <a:off x="11093116" y="44611"/>
            <a:ext cx="1075338" cy="751988"/>
          </a:xfrm>
          <a:prstGeom prst="rect">
            <a:avLst/>
          </a:prstGeom>
          <a:noFill/>
          <a:ln>
            <a:noFill/>
          </a:ln>
          <a:extLst/>
        </p:spPr>
      </p:pic>
      <p:pic>
        <p:nvPicPr>
          <p:cNvPr id="47" name="תמונה 46"/>
          <p:cNvPicPr/>
          <p:nvPr/>
        </p:nvPicPr>
        <p:blipFill>
          <a:blip r:embed="rId7">
            <a:extLst>
              <a:ext uri="{28A0092B-C50C-407E-A947-70E740481C1C}">
                <a14:useLocalDpi xmlns:a14="http://schemas.microsoft.com/office/drawing/2010/main" val="0"/>
              </a:ext>
            </a:extLst>
          </a:blip>
          <a:srcRect/>
          <a:stretch>
            <a:fillRect/>
          </a:stretch>
        </p:blipFill>
        <p:spPr bwMode="auto">
          <a:xfrm>
            <a:off x="10104725" y="37696"/>
            <a:ext cx="892154" cy="758903"/>
          </a:xfrm>
          <a:prstGeom prst="rect">
            <a:avLst/>
          </a:prstGeom>
          <a:noFill/>
          <a:ln>
            <a:noFill/>
          </a:ln>
          <a:extLst/>
        </p:spPr>
      </p:pic>
    </p:spTree>
    <p:extLst>
      <p:ext uri="{BB962C8B-B14F-4D97-AF65-F5344CB8AC3E}">
        <p14:creationId xmlns:p14="http://schemas.microsoft.com/office/powerpoint/2010/main" val="2061936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מלבן 42"/>
          <p:cNvSpPr/>
          <p:nvPr/>
        </p:nvSpPr>
        <p:spPr>
          <a:xfrm>
            <a:off x="0" y="837610"/>
            <a:ext cx="12192005" cy="419689"/>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Narkisim" panose="020E0502050101010101" pitchFamily="34" charset="-79"/>
              <a:cs typeface="Narkisim" panose="020E0502050101010101" pitchFamily="34" charset="-79"/>
            </a:endParaRPr>
          </a:p>
        </p:txBody>
      </p:sp>
      <p:sp>
        <p:nvSpPr>
          <p:cNvPr id="9" name="מלבן 8"/>
          <p:cNvSpPr/>
          <p:nvPr/>
        </p:nvSpPr>
        <p:spPr>
          <a:xfrm>
            <a:off x="-7" y="1201229"/>
            <a:ext cx="12180280" cy="1613651"/>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aphicFrame>
        <p:nvGraphicFramePr>
          <p:cNvPr id="4" name="טבלה 3"/>
          <p:cNvGraphicFramePr>
            <a:graphicFrameLocks noGrp="1"/>
          </p:cNvGraphicFramePr>
          <p:nvPr>
            <p:extLst>
              <p:ext uri="{D42A27DB-BD31-4B8C-83A1-F6EECF244321}">
                <p14:modId xmlns:p14="http://schemas.microsoft.com/office/powerpoint/2010/main" val="3487491438"/>
              </p:ext>
            </p:extLst>
          </p:nvPr>
        </p:nvGraphicFramePr>
        <p:xfrm>
          <a:off x="-7" y="-1"/>
          <a:ext cx="12192006" cy="822960"/>
        </p:xfrm>
        <a:graphic>
          <a:graphicData uri="http://schemas.openxmlformats.org/drawingml/2006/table">
            <a:tbl>
              <a:tblPr rtl="1" firstRow="1" bandRow="1">
                <a:tableStyleId>{69CF1AB2-1976-4502-BF36-3FF5EA218861}</a:tableStyleId>
              </a:tblPr>
              <a:tblGrid>
                <a:gridCol w="2032001">
                  <a:extLst>
                    <a:ext uri="{9D8B030D-6E8A-4147-A177-3AD203B41FA5}">
                      <a16:colId xmlns:a16="http://schemas.microsoft.com/office/drawing/2014/main" xmlns="" val="3588930921"/>
                    </a:ext>
                  </a:extLst>
                </a:gridCol>
                <a:gridCol w="2032001">
                  <a:extLst>
                    <a:ext uri="{9D8B030D-6E8A-4147-A177-3AD203B41FA5}">
                      <a16:colId xmlns:a16="http://schemas.microsoft.com/office/drawing/2014/main" xmlns="" val="3903018655"/>
                    </a:ext>
                  </a:extLst>
                </a:gridCol>
                <a:gridCol w="2032001">
                  <a:extLst>
                    <a:ext uri="{9D8B030D-6E8A-4147-A177-3AD203B41FA5}">
                      <a16:colId xmlns:a16="http://schemas.microsoft.com/office/drawing/2014/main" xmlns="" val="922180875"/>
                    </a:ext>
                  </a:extLst>
                </a:gridCol>
                <a:gridCol w="2032001">
                  <a:extLst>
                    <a:ext uri="{9D8B030D-6E8A-4147-A177-3AD203B41FA5}">
                      <a16:colId xmlns:a16="http://schemas.microsoft.com/office/drawing/2014/main" xmlns="" val="2731618935"/>
                    </a:ext>
                  </a:extLst>
                </a:gridCol>
                <a:gridCol w="2032001">
                  <a:extLst>
                    <a:ext uri="{9D8B030D-6E8A-4147-A177-3AD203B41FA5}">
                      <a16:colId xmlns:a16="http://schemas.microsoft.com/office/drawing/2014/main" xmlns="" val="2294285219"/>
                    </a:ext>
                  </a:extLst>
                </a:gridCol>
                <a:gridCol w="2032001">
                  <a:extLst>
                    <a:ext uri="{9D8B030D-6E8A-4147-A177-3AD203B41FA5}">
                      <a16:colId xmlns:a16="http://schemas.microsoft.com/office/drawing/2014/main" xmlns="" val="3596939979"/>
                    </a:ext>
                  </a:extLst>
                </a:gridCol>
              </a:tblGrid>
              <a:tr h="822960">
                <a:tc>
                  <a:txBody>
                    <a:bodyPr/>
                    <a:lstStyle/>
                    <a:p>
                      <a:pPr algn="ctr" rtl="1"/>
                      <a:endParaRPr lang="he-IL" dirty="0"/>
                    </a:p>
                  </a:txBody>
                  <a:tcPr anchor="ctr"/>
                </a:tc>
                <a:tc>
                  <a:txBody>
                    <a:bodyPr/>
                    <a:lstStyle/>
                    <a:p>
                      <a:pPr algn="ctr" rtl="1"/>
                      <a:r>
                        <a:rPr lang="he-IL" sz="2400" dirty="0">
                          <a:latin typeface="David" panose="020E0502060401010101" pitchFamily="34" charset="-79"/>
                          <a:cs typeface="David" panose="020E0502060401010101" pitchFamily="34" charset="-79"/>
                        </a:rPr>
                        <a:t>ראשי</a:t>
                      </a:r>
                    </a:p>
                  </a:txBody>
                  <a:tcPr anchor="ctr">
                    <a:solidFill>
                      <a:schemeClr val="accent1">
                        <a:lumMod val="20000"/>
                        <a:lumOff val="80000"/>
                      </a:schemeClr>
                    </a:solidFill>
                  </a:tcPr>
                </a:tc>
                <a:tc>
                  <a:txBody>
                    <a:bodyPr/>
                    <a:lstStyle/>
                    <a:p>
                      <a:pPr algn="ctr" rtl="1"/>
                      <a:r>
                        <a:rPr lang="he-IL" sz="2400" dirty="0">
                          <a:latin typeface="David" panose="020E0502060401010101" pitchFamily="34" charset="-79"/>
                          <a:cs typeface="David" panose="020E0502060401010101" pitchFamily="34" charset="-79"/>
                        </a:rPr>
                        <a:t>אודותינו</a:t>
                      </a:r>
                    </a:p>
                  </a:txBody>
                  <a:tcPr anchor="ctr">
                    <a:solidFill>
                      <a:schemeClr val="accent1">
                        <a:lumMod val="20000"/>
                        <a:lumOff val="80000"/>
                      </a:schemeClr>
                    </a:solidFill>
                  </a:tcPr>
                </a:tc>
                <a:tc>
                  <a:txBody>
                    <a:bodyPr/>
                    <a:lstStyle/>
                    <a:p>
                      <a:pPr algn="ctr" rtl="1"/>
                      <a:r>
                        <a:rPr lang="he-IL" sz="2400" dirty="0">
                          <a:latin typeface="David" panose="020E0502060401010101" pitchFamily="34" charset="-79"/>
                          <a:cs typeface="David" panose="020E0502060401010101" pitchFamily="34" charset="-79"/>
                        </a:rPr>
                        <a:t>השירותים הניתנים במקום</a:t>
                      </a:r>
                    </a:p>
                  </a:txBody>
                  <a:tcPr anchor="ctr">
                    <a:solidFill>
                      <a:schemeClr val="accent1"/>
                    </a:solidFill>
                  </a:tcPr>
                </a:tc>
                <a:tc>
                  <a:txBody>
                    <a:bodyPr/>
                    <a:lstStyle/>
                    <a:p>
                      <a:pPr algn="ctr" rtl="1"/>
                      <a:r>
                        <a:rPr lang="he-IL" sz="2400" dirty="0">
                          <a:latin typeface="David" panose="020E0502060401010101" pitchFamily="34" charset="-79"/>
                          <a:cs typeface="David" panose="020E0502060401010101" pitchFamily="34" charset="-79"/>
                        </a:rPr>
                        <a:t>דרכי הגעה</a:t>
                      </a:r>
                    </a:p>
                  </a:txBody>
                  <a:tcPr anchor="ctr"/>
                </a:tc>
                <a:tc>
                  <a:txBody>
                    <a:bodyPr/>
                    <a:lstStyle/>
                    <a:p>
                      <a:pPr algn="ctr" rtl="1"/>
                      <a:r>
                        <a:rPr lang="he-IL" sz="2400" dirty="0">
                          <a:latin typeface="David" panose="020E0502060401010101" pitchFamily="34" charset="-79"/>
                          <a:cs typeface="David" panose="020E0502060401010101" pitchFamily="34" charset="-79"/>
                        </a:rPr>
                        <a:t>שעות פעילות ומחירים</a:t>
                      </a:r>
                    </a:p>
                  </a:txBody>
                  <a:tcPr anchor="ctr"/>
                </a:tc>
                <a:extLst>
                  <a:ext uri="{0D108BD9-81ED-4DB2-BD59-A6C34878D82A}">
                    <a16:rowId xmlns:a16="http://schemas.microsoft.com/office/drawing/2014/main" xmlns="" val="1300416821"/>
                  </a:ext>
                </a:extLst>
              </a:tr>
            </a:tbl>
          </a:graphicData>
        </a:graphic>
      </p:graphicFrame>
      <p:sp>
        <p:nvSpPr>
          <p:cNvPr id="13" name="מלבן 12"/>
          <p:cNvSpPr/>
          <p:nvPr/>
        </p:nvSpPr>
        <p:spPr>
          <a:xfrm>
            <a:off x="4032319" y="808734"/>
            <a:ext cx="2063677" cy="52228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Narkisim" panose="020E0502050101010101" pitchFamily="34" charset="-79"/>
                <a:cs typeface="Narkisim" panose="020E0502050101010101" pitchFamily="34" charset="-79"/>
              </a:rPr>
              <a:t>צוות המיון</a:t>
            </a:r>
          </a:p>
        </p:txBody>
      </p:sp>
      <p:sp>
        <p:nvSpPr>
          <p:cNvPr id="49" name="מלבן 48"/>
          <p:cNvSpPr/>
          <p:nvPr/>
        </p:nvSpPr>
        <p:spPr>
          <a:xfrm>
            <a:off x="-7" y="5794357"/>
            <a:ext cx="12192007" cy="10636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50" name="תמונה 4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9900" y="6306739"/>
            <a:ext cx="400050" cy="342900"/>
          </a:xfrm>
          <a:prstGeom prst="rect">
            <a:avLst/>
          </a:prstGeom>
        </p:spPr>
      </p:pic>
      <p:pic>
        <p:nvPicPr>
          <p:cNvPr id="51" name="תמונה 5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92366" y="6326178"/>
            <a:ext cx="323850" cy="342900"/>
          </a:xfrm>
          <a:prstGeom prst="rect">
            <a:avLst/>
          </a:prstGeom>
        </p:spPr>
      </p:pic>
      <p:sp>
        <p:nvSpPr>
          <p:cNvPr id="52" name="אליפסה 51"/>
          <p:cNvSpPr/>
          <p:nvPr/>
        </p:nvSpPr>
        <p:spPr>
          <a:xfrm>
            <a:off x="0" y="6411929"/>
            <a:ext cx="609600" cy="4460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3" name="TextBox 52"/>
          <p:cNvSpPr txBox="1"/>
          <p:nvPr/>
        </p:nvSpPr>
        <p:spPr>
          <a:xfrm>
            <a:off x="36383" y="6411928"/>
            <a:ext cx="573217" cy="461665"/>
          </a:xfrm>
          <a:prstGeom prst="rect">
            <a:avLst/>
          </a:prstGeom>
          <a:noFill/>
        </p:spPr>
        <p:txBody>
          <a:bodyPr wrap="square" rtlCol="1">
            <a:spAutoFit/>
          </a:bodyPr>
          <a:lstStyle/>
          <a:p>
            <a:pPr algn="ctr"/>
            <a:r>
              <a:rPr lang="he-IL" sz="1200" dirty="0"/>
              <a:t>לוגו יותם</a:t>
            </a:r>
          </a:p>
        </p:txBody>
      </p:sp>
      <p:sp>
        <p:nvSpPr>
          <p:cNvPr id="54" name="TextBox 53"/>
          <p:cNvSpPr txBox="1"/>
          <p:nvPr/>
        </p:nvSpPr>
        <p:spPr>
          <a:xfrm>
            <a:off x="5469969" y="5794203"/>
            <a:ext cx="1788626" cy="369332"/>
          </a:xfrm>
          <a:prstGeom prst="rect">
            <a:avLst/>
          </a:prstGeom>
          <a:noFill/>
        </p:spPr>
        <p:txBody>
          <a:bodyPr wrap="square" rtlCol="1">
            <a:spAutoFit/>
          </a:bodyPr>
          <a:lstStyle/>
          <a:p>
            <a:r>
              <a:rPr lang="he-IL" b="1" u="sng" dirty="0">
                <a:latin typeface="Narkisim" panose="020E0502050101010101" pitchFamily="34" charset="-79"/>
                <a:cs typeface="Narkisim" panose="020E0502050101010101" pitchFamily="34" charset="-79"/>
              </a:rPr>
              <a:t>פרטי התקשרות</a:t>
            </a:r>
          </a:p>
        </p:txBody>
      </p:sp>
      <p:sp>
        <p:nvSpPr>
          <p:cNvPr id="55" name="TextBox 54"/>
          <p:cNvSpPr txBox="1"/>
          <p:nvPr/>
        </p:nvSpPr>
        <p:spPr>
          <a:xfrm>
            <a:off x="4509041" y="6284340"/>
            <a:ext cx="2448750"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טלפון: 073-275-6142</a:t>
            </a:r>
          </a:p>
        </p:txBody>
      </p:sp>
      <p:sp>
        <p:nvSpPr>
          <p:cNvPr id="56" name="TextBox 55"/>
          <p:cNvSpPr txBox="1"/>
          <p:nvPr/>
        </p:nvSpPr>
        <p:spPr>
          <a:xfrm>
            <a:off x="383231" y="6280307"/>
            <a:ext cx="4097539"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דואר אלקטרוני: </a:t>
            </a:r>
            <a:r>
              <a:rPr lang="en-US" dirty="0"/>
              <a:t>meragh@dimona.muni.il</a:t>
            </a:r>
            <a:endParaRPr lang="he-IL" dirty="0">
              <a:latin typeface="Narkisim" panose="020E0502050101010101" pitchFamily="34" charset="-79"/>
              <a:cs typeface="Narkisim" panose="020E0502050101010101" pitchFamily="34" charset="-79"/>
            </a:endParaRPr>
          </a:p>
        </p:txBody>
      </p:sp>
      <p:pic>
        <p:nvPicPr>
          <p:cNvPr id="57" name="תמונה 5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36691" y="6282572"/>
            <a:ext cx="372868" cy="372868"/>
          </a:xfrm>
          <a:prstGeom prst="rect">
            <a:avLst/>
          </a:prstGeom>
        </p:spPr>
      </p:pic>
      <p:sp>
        <p:nvSpPr>
          <p:cNvPr id="58" name="TextBox 57"/>
          <p:cNvSpPr txBox="1"/>
          <p:nvPr/>
        </p:nvSpPr>
        <p:spPr>
          <a:xfrm>
            <a:off x="7254250" y="6326178"/>
            <a:ext cx="2225900" cy="338554"/>
          </a:xfrm>
          <a:prstGeom prst="rect">
            <a:avLst/>
          </a:prstGeom>
          <a:noFill/>
        </p:spPr>
        <p:txBody>
          <a:bodyPr wrap="square" rtlCol="1">
            <a:spAutoFit/>
          </a:bodyPr>
          <a:lstStyle/>
          <a:p>
            <a:r>
              <a:rPr lang="en-US" sz="1600" dirty="0" err="1">
                <a:latin typeface="Narkisim" panose="020E0502050101010101" pitchFamily="34" charset="-79"/>
                <a:cs typeface="Narkisim" panose="020E0502050101010101" pitchFamily="34" charset="-79"/>
              </a:rPr>
              <a:t>Merage-ergency</a:t>
            </a:r>
            <a:r>
              <a:rPr lang="en-US" sz="1600" dirty="0">
                <a:latin typeface="Narkisim" panose="020E0502050101010101" pitchFamily="34" charset="-79"/>
                <a:cs typeface="Narkisim" panose="020E0502050101010101" pitchFamily="34" charset="-79"/>
              </a:rPr>
              <a:t> center</a:t>
            </a:r>
            <a:endParaRPr lang="he-IL" sz="1600" dirty="0">
              <a:latin typeface="Narkisim" panose="020E0502050101010101" pitchFamily="34" charset="-79"/>
              <a:cs typeface="Narkisim" panose="020E0502050101010101" pitchFamily="34" charset="-79"/>
            </a:endParaRPr>
          </a:p>
        </p:txBody>
      </p:sp>
      <p:sp>
        <p:nvSpPr>
          <p:cNvPr id="59" name="TextBox 58"/>
          <p:cNvSpPr txBox="1"/>
          <p:nvPr/>
        </p:nvSpPr>
        <p:spPr>
          <a:xfrm>
            <a:off x="9784745" y="6284340"/>
            <a:ext cx="2345635"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רחוב הרצל 16, דימונה</a:t>
            </a:r>
            <a:endParaRPr lang="he-IL" dirty="0"/>
          </a:p>
        </p:txBody>
      </p:sp>
      <p:sp>
        <p:nvSpPr>
          <p:cNvPr id="35" name="מלבן 34"/>
          <p:cNvSpPr/>
          <p:nvPr/>
        </p:nvSpPr>
        <p:spPr>
          <a:xfrm>
            <a:off x="-13258" y="2836534"/>
            <a:ext cx="12192005" cy="156879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Narkisim" panose="020E0502050101010101" pitchFamily="34" charset="-79"/>
              <a:cs typeface="Narkisim" panose="020E0502050101010101" pitchFamily="34" charset="-79"/>
            </a:endParaRPr>
          </a:p>
        </p:txBody>
      </p:sp>
      <p:sp>
        <p:nvSpPr>
          <p:cNvPr id="46" name="מלבן 45"/>
          <p:cNvSpPr/>
          <p:nvPr/>
        </p:nvSpPr>
        <p:spPr>
          <a:xfrm>
            <a:off x="-13258" y="4405326"/>
            <a:ext cx="12192005" cy="1388875"/>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latin typeface="Narkisim" panose="020E0502050101010101" pitchFamily="34" charset="-79"/>
              <a:cs typeface="Narkisim" panose="020E0502050101010101" pitchFamily="34" charset="-79"/>
            </a:endParaRPr>
          </a:p>
        </p:txBody>
      </p:sp>
      <p:sp>
        <p:nvSpPr>
          <p:cNvPr id="60" name="מלבן: פינות מעוגלות 59"/>
          <p:cNvSpPr/>
          <p:nvPr/>
        </p:nvSpPr>
        <p:spPr>
          <a:xfrm>
            <a:off x="9390391" y="1703173"/>
            <a:ext cx="977102" cy="9221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1" name="מלבן: פינות מעוגלות 60"/>
          <p:cNvSpPr/>
          <p:nvPr/>
        </p:nvSpPr>
        <p:spPr>
          <a:xfrm>
            <a:off x="7060038" y="1639707"/>
            <a:ext cx="932049" cy="97160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4" name="מלבן: פינות מעוגלות 73"/>
          <p:cNvSpPr/>
          <p:nvPr/>
        </p:nvSpPr>
        <p:spPr>
          <a:xfrm>
            <a:off x="9124950" y="3268986"/>
            <a:ext cx="1323748" cy="9677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7" name="מלבן: פינות מעוגלות 76"/>
          <p:cNvSpPr/>
          <p:nvPr/>
        </p:nvSpPr>
        <p:spPr>
          <a:xfrm>
            <a:off x="5375959" y="3151023"/>
            <a:ext cx="1322099" cy="10911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 name="TextBox 1"/>
          <p:cNvSpPr txBox="1"/>
          <p:nvPr/>
        </p:nvSpPr>
        <p:spPr>
          <a:xfrm>
            <a:off x="7898273" y="1273232"/>
            <a:ext cx="2612998" cy="400110"/>
          </a:xfrm>
          <a:prstGeom prst="rect">
            <a:avLst/>
          </a:prstGeom>
          <a:noFill/>
        </p:spPr>
        <p:txBody>
          <a:bodyPr wrap="square" rtlCol="1">
            <a:spAutoFit/>
          </a:bodyPr>
          <a:lstStyle/>
          <a:p>
            <a:pPr algn="ctr"/>
            <a:r>
              <a:rPr lang="he-IL" sz="2000" b="1" dirty="0" smtClean="0">
                <a:latin typeface="Narkisim" panose="020E0502050101010101" pitchFamily="34" charset="-79"/>
                <a:cs typeface="Narkisim" panose="020E0502050101010101" pitchFamily="34" charset="-79"/>
              </a:rPr>
              <a:t>            בדיקות דם:</a:t>
            </a:r>
            <a:endParaRPr lang="he-IL" sz="2000" b="1" dirty="0">
              <a:latin typeface="Narkisim" panose="020E0502050101010101" pitchFamily="34" charset="-79"/>
              <a:cs typeface="Narkisim" panose="020E0502050101010101" pitchFamily="34" charset="-79"/>
            </a:endParaRPr>
          </a:p>
        </p:txBody>
      </p:sp>
      <p:sp>
        <p:nvSpPr>
          <p:cNvPr id="44" name="TextBox 43"/>
          <p:cNvSpPr txBox="1"/>
          <p:nvPr/>
        </p:nvSpPr>
        <p:spPr>
          <a:xfrm>
            <a:off x="5469969" y="875800"/>
            <a:ext cx="4868969" cy="369332"/>
          </a:xfrm>
          <a:prstGeom prst="rect">
            <a:avLst/>
          </a:prstGeom>
          <a:noFill/>
        </p:spPr>
        <p:txBody>
          <a:bodyPr wrap="square" rtlCol="1">
            <a:spAutoFit/>
          </a:bodyPr>
          <a:lstStyle/>
          <a:p>
            <a:r>
              <a:rPr lang="he-IL" b="1" u="sng" dirty="0" smtClean="0">
                <a:latin typeface="Narkisim" panose="020E0502050101010101" pitchFamily="34" charset="-79"/>
                <a:cs typeface="Narkisim" panose="020E0502050101010101" pitchFamily="34" charset="-79"/>
              </a:rPr>
              <a:t>בדיקות רפואיות הניתנות במיון:(פתיח</a:t>
            </a:r>
            <a:r>
              <a:rPr lang="he-IL" b="1" u="sng" dirty="0">
                <a:latin typeface="Narkisim" panose="020E0502050101010101" pitchFamily="34" charset="-79"/>
                <a:cs typeface="Narkisim" panose="020E0502050101010101" pitchFamily="34" charset="-79"/>
              </a:rPr>
              <a:t>)</a:t>
            </a:r>
          </a:p>
        </p:txBody>
      </p:sp>
      <p:sp>
        <p:nvSpPr>
          <p:cNvPr id="45" name="TextBox 44"/>
          <p:cNvSpPr txBox="1"/>
          <p:nvPr/>
        </p:nvSpPr>
        <p:spPr>
          <a:xfrm>
            <a:off x="9124950" y="3255683"/>
            <a:ext cx="1322099" cy="923330"/>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בדיקת שתן:</a:t>
            </a:r>
          </a:p>
          <a:p>
            <a:r>
              <a:rPr lang="he-IL" dirty="0">
                <a:latin typeface="Narkisim" panose="020E0502050101010101" pitchFamily="34" charset="-79"/>
                <a:cs typeface="Narkisim" panose="020E0502050101010101" pitchFamily="34" charset="-79"/>
              </a:rPr>
              <a:t>(הסבר ותמונה)</a:t>
            </a:r>
          </a:p>
        </p:txBody>
      </p:sp>
      <p:sp>
        <p:nvSpPr>
          <p:cNvPr id="47" name="TextBox 46"/>
          <p:cNvSpPr txBox="1"/>
          <p:nvPr/>
        </p:nvSpPr>
        <p:spPr>
          <a:xfrm>
            <a:off x="6604704" y="1620918"/>
            <a:ext cx="1324609" cy="923330"/>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כימיה:</a:t>
            </a:r>
          </a:p>
          <a:p>
            <a:r>
              <a:rPr lang="he-IL" dirty="0">
                <a:latin typeface="Narkisim" panose="020E0502050101010101" pitchFamily="34" charset="-79"/>
                <a:cs typeface="Narkisim" panose="020E0502050101010101" pitchFamily="34" charset="-79"/>
              </a:rPr>
              <a:t>(הסבר ותמונה)</a:t>
            </a:r>
          </a:p>
        </p:txBody>
      </p:sp>
      <p:sp>
        <p:nvSpPr>
          <p:cNvPr id="48" name="מלבן: פינות מעוגלות 47"/>
          <p:cNvSpPr/>
          <p:nvPr/>
        </p:nvSpPr>
        <p:spPr>
          <a:xfrm>
            <a:off x="9204772" y="4627222"/>
            <a:ext cx="977102" cy="9221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2" name="מלבן: פינות מעוגלות 71"/>
          <p:cNvSpPr/>
          <p:nvPr/>
        </p:nvSpPr>
        <p:spPr>
          <a:xfrm>
            <a:off x="2009606" y="1610183"/>
            <a:ext cx="977102" cy="9221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3" name="מלבן 32"/>
          <p:cNvSpPr/>
          <p:nvPr/>
        </p:nvSpPr>
        <p:spPr>
          <a:xfrm>
            <a:off x="4032319" y="1294333"/>
            <a:ext cx="2063677" cy="52042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Narkisim" panose="020E0502050101010101" pitchFamily="34" charset="-79"/>
                <a:cs typeface="Narkisim" panose="020E0502050101010101" pitchFamily="34" charset="-79"/>
              </a:rPr>
              <a:t>בדיקות רפואיות</a:t>
            </a:r>
          </a:p>
        </p:txBody>
      </p:sp>
      <p:sp>
        <p:nvSpPr>
          <p:cNvPr id="75" name="TextBox 74"/>
          <p:cNvSpPr txBox="1"/>
          <p:nvPr/>
        </p:nvSpPr>
        <p:spPr>
          <a:xfrm>
            <a:off x="8780116" y="4622876"/>
            <a:ext cx="1401758" cy="923330"/>
          </a:xfrm>
          <a:prstGeom prst="rect">
            <a:avLst/>
          </a:prstGeom>
          <a:noFill/>
        </p:spPr>
        <p:txBody>
          <a:bodyPr wrap="square" rtlCol="1">
            <a:spAutoFit/>
          </a:bodyPr>
          <a:lstStyle/>
          <a:p>
            <a:r>
              <a:rPr lang="en-US" dirty="0">
                <a:latin typeface="Narkisim" panose="020E0502050101010101" pitchFamily="34" charset="-79"/>
                <a:cs typeface="Narkisim" panose="020E0502050101010101" pitchFamily="34" charset="-79"/>
              </a:rPr>
              <a:t>D-dimer</a:t>
            </a:r>
            <a:r>
              <a:rPr lang="he-IL" dirty="0">
                <a:latin typeface="Narkisim" panose="020E0502050101010101" pitchFamily="34" charset="-79"/>
                <a:cs typeface="Narkisim" panose="020E0502050101010101" pitchFamily="34" charset="-79"/>
              </a:rPr>
              <a:t>:</a:t>
            </a:r>
          </a:p>
          <a:p>
            <a:r>
              <a:rPr lang="he-IL" dirty="0">
                <a:latin typeface="Narkisim" panose="020E0502050101010101" pitchFamily="34" charset="-79"/>
                <a:cs typeface="Narkisim" panose="020E0502050101010101" pitchFamily="34" charset="-79"/>
              </a:rPr>
              <a:t>(הסבר ותמונה)</a:t>
            </a:r>
          </a:p>
        </p:txBody>
      </p:sp>
      <p:sp>
        <p:nvSpPr>
          <p:cNvPr id="76" name="TextBox 75"/>
          <p:cNvSpPr txBox="1"/>
          <p:nvPr/>
        </p:nvSpPr>
        <p:spPr>
          <a:xfrm>
            <a:off x="1632376" y="1604075"/>
            <a:ext cx="1324609" cy="923330"/>
          </a:xfrm>
          <a:prstGeom prst="rect">
            <a:avLst/>
          </a:prstGeom>
          <a:noFill/>
        </p:spPr>
        <p:txBody>
          <a:bodyPr wrap="square" rtlCol="1">
            <a:spAutoFit/>
          </a:bodyPr>
          <a:lstStyle/>
          <a:p>
            <a:r>
              <a:rPr lang="he-IL" dirty="0" err="1">
                <a:latin typeface="Narkisim" panose="020E0502050101010101" pitchFamily="34" charset="-79"/>
                <a:cs typeface="Narkisim" panose="020E0502050101010101" pitchFamily="34" charset="-79"/>
              </a:rPr>
              <a:t>טרופונין</a:t>
            </a:r>
            <a:r>
              <a:rPr lang="he-IL" dirty="0">
                <a:latin typeface="Narkisim" panose="020E0502050101010101" pitchFamily="34" charset="-79"/>
                <a:cs typeface="Narkisim" panose="020E0502050101010101" pitchFamily="34" charset="-79"/>
              </a:rPr>
              <a:t>:</a:t>
            </a:r>
          </a:p>
          <a:p>
            <a:r>
              <a:rPr lang="he-IL" dirty="0">
                <a:latin typeface="Narkisim" panose="020E0502050101010101" pitchFamily="34" charset="-79"/>
                <a:cs typeface="Narkisim" panose="020E0502050101010101" pitchFamily="34" charset="-79"/>
              </a:rPr>
              <a:t>(הסבר ותמונה)</a:t>
            </a:r>
          </a:p>
        </p:txBody>
      </p:sp>
      <p:sp>
        <p:nvSpPr>
          <p:cNvPr id="83" name="TextBox 82"/>
          <p:cNvSpPr txBox="1"/>
          <p:nvPr/>
        </p:nvSpPr>
        <p:spPr>
          <a:xfrm>
            <a:off x="5354576" y="3223720"/>
            <a:ext cx="1322099" cy="923330"/>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בדיקת הריון:</a:t>
            </a:r>
          </a:p>
          <a:p>
            <a:r>
              <a:rPr lang="he-IL" dirty="0">
                <a:latin typeface="Narkisim" panose="020E0502050101010101" pitchFamily="34" charset="-79"/>
                <a:cs typeface="Narkisim" panose="020E0502050101010101" pitchFamily="34" charset="-79"/>
              </a:rPr>
              <a:t>(הסבר ותמונה)</a:t>
            </a:r>
          </a:p>
        </p:txBody>
      </p:sp>
      <p:sp>
        <p:nvSpPr>
          <p:cNvPr id="84" name="TextBox 83"/>
          <p:cNvSpPr txBox="1"/>
          <p:nvPr/>
        </p:nvSpPr>
        <p:spPr>
          <a:xfrm>
            <a:off x="8957551" y="1697023"/>
            <a:ext cx="1324609" cy="923330"/>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ספירה:</a:t>
            </a:r>
          </a:p>
          <a:p>
            <a:r>
              <a:rPr lang="he-IL" dirty="0">
                <a:latin typeface="Narkisim" panose="020E0502050101010101" pitchFamily="34" charset="-79"/>
                <a:cs typeface="Narkisim" panose="020E0502050101010101" pitchFamily="34" charset="-79"/>
              </a:rPr>
              <a:t>(הסבר ותמונה)</a:t>
            </a:r>
          </a:p>
        </p:txBody>
      </p:sp>
      <p:sp>
        <p:nvSpPr>
          <p:cNvPr id="85" name="מלבן: פינות מעוגלות 84"/>
          <p:cNvSpPr/>
          <p:nvPr/>
        </p:nvSpPr>
        <p:spPr>
          <a:xfrm>
            <a:off x="1745520" y="4634761"/>
            <a:ext cx="1397780" cy="9537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86" name="מלבן: פינות מעוגלות 85"/>
          <p:cNvSpPr/>
          <p:nvPr/>
        </p:nvSpPr>
        <p:spPr>
          <a:xfrm>
            <a:off x="1863337" y="3282991"/>
            <a:ext cx="1204521" cy="9537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87" name="מלבן: פינות מעוגלות 86"/>
          <p:cNvSpPr/>
          <p:nvPr/>
        </p:nvSpPr>
        <p:spPr>
          <a:xfrm>
            <a:off x="5450879" y="4653889"/>
            <a:ext cx="1247179" cy="9537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90" name="TextBox 89"/>
          <p:cNvSpPr txBox="1"/>
          <p:nvPr/>
        </p:nvSpPr>
        <p:spPr>
          <a:xfrm>
            <a:off x="5469970" y="4669117"/>
            <a:ext cx="1239222" cy="923330"/>
          </a:xfrm>
          <a:prstGeom prst="rect">
            <a:avLst/>
          </a:prstGeom>
          <a:noFill/>
        </p:spPr>
        <p:txBody>
          <a:bodyPr wrap="square" rtlCol="1">
            <a:spAutoFit/>
          </a:bodyPr>
          <a:lstStyle/>
          <a:p>
            <a:r>
              <a:rPr lang="he-IL" dirty="0" err="1">
                <a:latin typeface="Narkisim" panose="020E0502050101010101" pitchFamily="34" charset="-79"/>
                <a:cs typeface="Narkisim" panose="020E0502050101010101" pitchFamily="34" charset="-79"/>
              </a:rPr>
              <a:t>אק</a:t>
            </a:r>
            <a:r>
              <a:rPr lang="he-IL" dirty="0">
                <a:latin typeface="Narkisim" panose="020E0502050101010101" pitchFamily="34" charset="-79"/>
                <a:cs typeface="Narkisim" panose="020E0502050101010101" pitchFamily="34" charset="-79"/>
              </a:rPr>
              <a:t>''ג:</a:t>
            </a:r>
          </a:p>
          <a:p>
            <a:r>
              <a:rPr lang="he-IL" dirty="0">
                <a:latin typeface="Narkisim" panose="020E0502050101010101" pitchFamily="34" charset="-79"/>
                <a:cs typeface="Narkisim" panose="020E0502050101010101" pitchFamily="34" charset="-79"/>
              </a:rPr>
              <a:t>(הסבר ותמונה)</a:t>
            </a:r>
          </a:p>
        </p:txBody>
      </p:sp>
      <p:sp>
        <p:nvSpPr>
          <p:cNvPr id="91" name="TextBox 90"/>
          <p:cNvSpPr txBox="1"/>
          <p:nvPr/>
        </p:nvSpPr>
        <p:spPr>
          <a:xfrm>
            <a:off x="1517580" y="4621712"/>
            <a:ext cx="1554200" cy="923330"/>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מוניטור, קוצב ודפיברילטור:</a:t>
            </a:r>
          </a:p>
          <a:p>
            <a:r>
              <a:rPr lang="he-IL" dirty="0">
                <a:latin typeface="Narkisim" panose="020E0502050101010101" pitchFamily="34" charset="-79"/>
                <a:cs typeface="Narkisim" panose="020E0502050101010101" pitchFamily="34" charset="-79"/>
              </a:rPr>
              <a:t>(הסבר ותמונה)</a:t>
            </a:r>
          </a:p>
        </p:txBody>
      </p:sp>
      <p:sp>
        <p:nvSpPr>
          <p:cNvPr id="92" name="TextBox 91"/>
          <p:cNvSpPr txBox="1"/>
          <p:nvPr/>
        </p:nvSpPr>
        <p:spPr>
          <a:xfrm>
            <a:off x="1632377" y="3298218"/>
            <a:ext cx="1414098" cy="923330"/>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צילומים וגבס:</a:t>
            </a:r>
          </a:p>
          <a:p>
            <a:r>
              <a:rPr lang="he-IL" dirty="0">
                <a:latin typeface="Narkisim" panose="020E0502050101010101" pitchFamily="34" charset="-79"/>
                <a:cs typeface="Narkisim" panose="020E0502050101010101" pitchFamily="34" charset="-79"/>
              </a:rPr>
              <a:t>(הסבר ותמונה)</a:t>
            </a:r>
          </a:p>
        </p:txBody>
      </p:sp>
      <p:sp>
        <p:nvSpPr>
          <p:cNvPr id="94" name="TextBox 93"/>
          <p:cNvSpPr txBox="1"/>
          <p:nvPr/>
        </p:nvSpPr>
        <p:spPr>
          <a:xfrm>
            <a:off x="1517580" y="2875693"/>
            <a:ext cx="2932219" cy="369332"/>
          </a:xfrm>
          <a:prstGeom prst="rect">
            <a:avLst/>
          </a:prstGeom>
          <a:noFill/>
        </p:spPr>
        <p:txBody>
          <a:bodyPr wrap="square" rtlCol="1">
            <a:spAutoFit/>
          </a:bodyPr>
          <a:lstStyle/>
          <a:p>
            <a:pPr algn="ctr"/>
            <a:r>
              <a:rPr lang="he-IL" b="1" dirty="0" smtClean="0">
                <a:latin typeface="Narkisim" panose="020E0502050101010101" pitchFamily="34" charset="-79"/>
                <a:cs typeface="Narkisim" panose="020E0502050101010101" pitchFamily="34" charset="-79"/>
              </a:rPr>
              <a:t>                  טיפול בשברים </a:t>
            </a:r>
            <a:endParaRPr lang="he-IL" b="1" dirty="0">
              <a:latin typeface="Narkisim" panose="020E0502050101010101" pitchFamily="34" charset="-79"/>
              <a:cs typeface="Narkisim" panose="020E0502050101010101" pitchFamily="34" charset="-79"/>
            </a:endParaRPr>
          </a:p>
        </p:txBody>
      </p:sp>
      <p:pic>
        <p:nvPicPr>
          <p:cNvPr id="62" name="תמונה 61"/>
          <p:cNvPicPr/>
          <p:nvPr/>
        </p:nvPicPr>
        <p:blipFill>
          <a:blip r:embed="rId5">
            <a:extLst>
              <a:ext uri="{28A0092B-C50C-407E-A947-70E740481C1C}">
                <a14:useLocalDpi xmlns:a14="http://schemas.microsoft.com/office/drawing/2010/main" val="0"/>
              </a:ext>
            </a:extLst>
          </a:blip>
          <a:srcRect/>
          <a:stretch>
            <a:fillRect/>
          </a:stretch>
        </p:blipFill>
        <p:spPr bwMode="auto">
          <a:xfrm>
            <a:off x="10104725" y="37696"/>
            <a:ext cx="892154" cy="758903"/>
          </a:xfrm>
          <a:prstGeom prst="rect">
            <a:avLst/>
          </a:prstGeom>
          <a:noFill/>
          <a:ln>
            <a:noFill/>
          </a:ln>
          <a:extLst/>
        </p:spPr>
      </p:pic>
      <p:pic>
        <p:nvPicPr>
          <p:cNvPr id="63" name="תמונה 62" descr="מרכז רפואי מיראעירייהז.png"/>
          <p:cNvPicPr/>
          <p:nvPr/>
        </p:nvPicPr>
        <p:blipFill>
          <a:blip r:embed="rId6">
            <a:extLst>
              <a:ext uri="{28A0092B-C50C-407E-A947-70E740481C1C}">
                <a14:useLocalDpi xmlns:a14="http://schemas.microsoft.com/office/drawing/2010/main" val="0"/>
              </a:ext>
            </a:extLst>
          </a:blip>
          <a:srcRect/>
          <a:stretch>
            <a:fillRect/>
          </a:stretch>
        </p:blipFill>
        <p:spPr bwMode="auto">
          <a:xfrm>
            <a:off x="11093116" y="44611"/>
            <a:ext cx="1075338" cy="751988"/>
          </a:xfrm>
          <a:prstGeom prst="rect">
            <a:avLst/>
          </a:prstGeom>
          <a:noFill/>
          <a:ln>
            <a:noFill/>
          </a:ln>
          <a:extLst/>
        </p:spPr>
      </p:pic>
    </p:spTree>
    <p:extLst>
      <p:ext uri="{BB962C8B-B14F-4D97-AF65-F5344CB8AC3E}">
        <p14:creationId xmlns:p14="http://schemas.microsoft.com/office/powerpoint/2010/main" val="1858404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מלבן 8"/>
          <p:cNvSpPr/>
          <p:nvPr/>
        </p:nvSpPr>
        <p:spPr>
          <a:xfrm>
            <a:off x="-7" y="822706"/>
            <a:ext cx="12180280" cy="4967151"/>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0" name="מלבן: פינות מעוגלות 79"/>
          <p:cNvSpPr/>
          <p:nvPr/>
        </p:nvSpPr>
        <p:spPr>
          <a:xfrm>
            <a:off x="609600" y="1424123"/>
            <a:ext cx="4572000" cy="39827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מפת הגעה של גוגל מפות</a:t>
            </a:r>
          </a:p>
          <a:p>
            <a:pPr algn="ctr"/>
            <a:r>
              <a:rPr lang="he-IL" dirty="0"/>
              <a:t>(בעת לחיצה על המפה ניתן לנווט למקום)</a:t>
            </a:r>
          </a:p>
        </p:txBody>
      </p:sp>
      <p:graphicFrame>
        <p:nvGraphicFramePr>
          <p:cNvPr id="4" name="טבלה 3"/>
          <p:cNvGraphicFramePr>
            <a:graphicFrameLocks noGrp="1"/>
          </p:cNvGraphicFramePr>
          <p:nvPr>
            <p:extLst>
              <p:ext uri="{D42A27DB-BD31-4B8C-83A1-F6EECF244321}">
                <p14:modId xmlns:p14="http://schemas.microsoft.com/office/powerpoint/2010/main" val="2036983296"/>
              </p:ext>
            </p:extLst>
          </p:nvPr>
        </p:nvGraphicFramePr>
        <p:xfrm>
          <a:off x="-7" y="-1"/>
          <a:ext cx="12192006" cy="822960"/>
        </p:xfrm>
        <a:graphic>
          <a:graphicData uri="http://schemas.openxmlformats.org/drawingml/2006/table">
            <a:tbl>
              <a:tblPr rtl="1" firstRow="1" bandRow="1">
                <a:tableStyleId>{69CF1AB2-1976-4502-BF36-3FF5EA218861}</a:tableStyleId>
              </a:tblPr>
              <a:tblGrid>
                <a:gridCol w="2032001">
                  <a:extLst>
                    <a:ext uri="{9D8B030D-6E8A-4147-A177-3AD203B41FA5}">
                      <a16:colId xmlns:a16="http://schemas.microsoft.com/office/drawing/2014/main" xmlns="" val="3588930921"/>
                    </a:ext>
                  </a:extLst>
                </a:gridCol>
                <a:gridCol w="2032001">
                  <a:extLst>
                    <a:ext uri="{9D8B030D-6E8A-4147-A177-3AD203B41FA5}">
                      <a16:colId xmlns:a16="http://schemas.microsoft.com/office/drawing/2014/main" xmlns="" val="3903018655"/>
                    </a:ext>
                  </a:extLst>
                </a:gridCol>
                <a:gridCol w="2032001">
                  <a:extLst>
                    <a:ext uri="{9D8B030D-6E8A-4147-A177-3AD203B41FA5}">
                      <a16:colId xmlns:a16="http://schemas.microsoft.com/office/drawing/2014/main" xmlns="" val="922180875"/>
                    </a:ext>
                  </a:extLst>
                </a:gridCol>
                <a:gridCol w="2032001">
                  <a:extLst>
                    <a:ext uri="{9D8B030D-6E8A-4147-A177-3AD203B41FA5}">
                      <a16:colId xmlns:a16="http://schemas.microsoft.com/office/drawing/2014/main" xmlns="" val="2731618935"/>
                    </a:ext>
                  </a:extLst>
                </a:gridCol>
                <a:gridCol w="2032001">
                  <a:extLst>
                    <a:ext uri="{9D8B030D-6E8A-4147-A177-3AD203B41FA5}">
                      <a16:colId xmlns:a16="http://schemas.microsoft.com/office/drawing/2014/main" xmlns="" val="2294285219"/>
                    </a:ext>
                  </a:extLst>
                </a:gridCol>
                <a:gridCol w="2032001">
                  <a:extLst>
                    <a:ext uri="{9D8B030D-6E8A-4147-A177-3AD203B41FA5}">
                      <a16:colId xmlns:a16="http://schemas.microsoft.com/office/drawing/2014/main" xmlns="" val="3596939979"/>
                    </a:ext>
                  </a:extLst>
                </a:gridCol>
              </a:tblGrid>
              <a:tr h="822960">
                <a:tc>
                  <a:txBody>
                    <a:bodyPr/>
                    <a:lstStyle/>
                    <a:p>
                      <a:pPr algn="ctr" rtl="1"/>
                      <a:endParaRPr lang="he-IL" dirty="0"/>
                    </a:p>
                  </a:txBody>
                  <a:tcPr anchor="ctr"/>
                </a:tc>
                <a:tc>
                  <a:txBody>
                    <a:bodyPr/>
                    <a:lstStyle/>
                    <a:p>
                      <a:pPr algn="ctr" rtl="1"/>
                      <a:r>
                        <a:rPr lang="he-IL" sz="2400" dirty="0">
                          <a:latin typeface="David" panose="020E0502060401010101" pitchFamily="34" charset="-79"/>
                          <a:cs typeface="David" panose="020E0502060401010101" pitchFamily="34" charset="-79"/>
                        </a:rPr>
                        <a:t>ראשי</a:t>
                      </a:r>
                    </a:p>
                  </a:txBody>
                  <a:tcPr anchor="ctr">
                    <a:solidFill>
                      <a:schemeClr val="accent1">
                        <a:lumMod val="20000"/>
                        <a:lumOff val="80000"/>
                      </a:schemeClr>
                    </a:solidFill>
                  </a:tcPr>
                </a:tc>
                <a:tc>
                  <a:txBody>
                    <a:bodyPr/>
                    <a:lstStyle/>
                    <a:p>
                      <a:pPr algn="ctr" rtl="1"/>
                      <a:r>
                        <a:rPr lang="he-IL" sz="2400" dirty="0">
                          <a:latin typeface="David" panose="020E0502060401010101" pitchFamily="34" charset="-79"/>
                          <a:cs typeface="David" panose="020E0502060401010101" pitchFamily="34" charset="-79"/>
                        </a:rPr>
                        <a:t>אודותינו</a:t>
                      </a:r>
                    </a:p>
                  </a:txBody>
                  <a:tcPr anchor="ctr">
                    <a:solidFill>
                      <a:schemeClr val="accent1">
                        <a:lumMod val="20000"/>
                        <a:lumOff val="80000"/>
                      </a:schemeClr>
                    </a:solidFill>
                  </a:tcPr>
                </a:tc>
                <a:tc>
                  <a:txBody>
                    <a:bodyPr/>
                    <a:lstStyle/>
                    <a:p>
                      <a:pPr algn="ctr" rtl="1"/>
                      <a:r>
                        <a:rPr lang="he-IL" sz="2400" dirty="0">
                          <a:latin typeface="David" panose="020E0502060401010101" pitchFamily="34" charset="-79"/>
                          <a:cs typeface="David" panose="020E0502060401010101" pitchFamily="34" charset="-79"/>
                        </a:rPr>
                        <a:t>השירותים הניתנים במקום</a:t>
                      </a:r>
                    </a:p>
                  </a:txBody>
                  <a:tcPr anchor="ctr">
                    <a:solidFill>
                      <a:schemeClr val="accent1">
                        <a:lumMod val="20000"/>
                        <a:lumOff val="80000"/>
                      </a:schemeClr>
                    </a:solidFill>
                  </a:tcPr>
                </a:tc>
                <a:tc>
                  <a:txBody>
                    <a:bodyPr/>
                    <a:lstStyle/>
                    <a:p>
                      <a:pPr algn="ctr" rtl="1"/>
                      <a:r>
                        <a:rPr lang="he-IL" sz="2400" dirty="0">
                          <a:latin typeface="David" panose="020E0502060401010101" pitchFamily="34" charset="-79"/>
                          <a:cs typeface="David" panose="020E0502060401010101" pitchFamily="34" charset="-79"/>
                        </a:rPr>
                        <a:t>דרכי הגעה</a:t>
                      </a:r>
                    </a:p>
                  </a:txBody>
                  <a:tcPr anchor="ctr">
                    <a:solidFill>
                      <a:schemeClr val="accent1"/>
                    </a:solidFill>
                  </a:tcPr>
                </a:tc>
                <a:tc>
                  <a:txBody>
                    <a:bodyPr/>
                    <a:lstStyle/>
                    <a:p>
                      <a:pPr algn="ctr" rtl="1"/>
                      <a:r>
                        <a:rPr lang="he-IL" sz="2400" dirty="0">
                          <a:latin typeface="David" panose="020E0502060401010101" pitchFamily="34" charset="-79"/>
                          <a:cs typeface="David" panose="020E0502060401010101" pitchFamily="34" charset="-79"/>
                        </a:rPr>
                        <a:t>שעות פעילות ומחירים</a:t>
                      </a:r>
                    </a:p>
                  </a:txBody>
                  <a:tcPr anchor="ctr"/>
                </a:tc>
                <a:extLst>
                  <a:ext uri="{0D108BD9-81ED-4DB2-BD59-A6C34878D82A}">
                    <a16:rowId xmlns:a16="http://schemas.microsoft.com/office/drawing/2014/main" xmlns="" val="1300416821"/>
                  </a:ext>
                </a:extLst>
              </a:tr>
            </a:tbl>
          </a:graphicData>
        </a:graphic>
      </p:graphicFrame>
      <p:sp>
        <p:nvSpPr>
          <p:cNvPr id="49" name="מלבן 48"/>
          <p:cNvSpPr/>
          <p:nvPr/>
        </p:nvSpPr>
        <p:spPr>
          <a:xfrm>
            <a:off x="-7" y="5794357"/>
            <a:ext cx="12192007" cy="10636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50" name="תמונה 4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9900" y="6306739"/>
            <a:ext cx="400050" cy="342900"/>
          </a:xfrm>
          <a:prstGeom prst="rect">
            <a:avLst/>
          </a:prstGeom>
        </p:spPr>
      </p:pic>
      <p:pic>
        <p:nvPicPr>
          <p:cNvPr id="51" name="תמונה 5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92366" y="6326178"/>
            <a:ext cx="323850" cy="342900"/>
          </a:xfrm>
          <a:prstGeom prst="rect">
            <a:avLst/>
          </a:prstGeom>
        </p:spPr>
      </p:pic>
      <p:sp>
        <p:nvSpPr>
          <p:cNvPr id="54" name="TextBox 53"/>
          <p:cNvSpPr txBox="1"/>
          <p:nvPr/>
        </p:nvSpPr>
        <p:spPr>
          <a:xfrm>
            <a:off x="5469969" y="5794203"/>
            <a:ext cx="1788626" cy="369332"/>
          </a:xfrm>
          <a:prstGeom prst="rect">
            <a:avLst/>
          </a:prstGeom>
          <a:noFill/>
        </p:spPr>
        <p:txBody>
          <a:bodyPr wrap="square" rtlCol="1">
            <a:spAutoFit/>
          </a:bodyPr>
          <a:lstStyle/>
          <a:p>
            <a:r>
              <a:rPr lang="he-IL" b="1" u="sng" dirty="0">
                <a:latin typeface="Narkisim" panose="020E0502050101010101" pitchFamily="34" charset="-79"/>
                <a:cs typeface="Narkisim" panose="020E0502050101010101" pitchFamily="34" charset="-79"/>
              </a:rPr>
              <a:t>פרטי התקשרות</a:t>
            </a:r>
          </a:p>
        </p:txBody>
      </p:sp>
      <p:sp>
        <p:nvSpPr>
          <p:cNvPr id="55" name="TextBox 54"/>
          <p:cNvSpPr txBox="1"/>
          <p:nvPr/>
        </p:nvSpPr>
        <p:spPr>
          <a:xfrm>
            <a:off x="5066491" y="6284340"/>
            <a:ext cx="1891300"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טלפון: 073-275-6142</a:t>
            </a:r>
          </a:p>
        </p:txBody>
      </p:sp>
      <p:sp>
        <p:nvSpPr>
          <p:cNvPr id="56" name="TextBox 55"/>
          <p:cNvSpPr txBox="1"/>
          <p:nvPr/>
        </p:nvSpPr>
        <p:spPr>
          <a:xfrm>
            <a:off x="383231" y="6280307"/>
            <a:ext cx="4097539"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דואר אלקטרוני: </a:t>
            </a:r>
            <a:r>
              <a:rPr lang="en-US" dirty="0"/>
              <a:t>meragh@dimona.muni.il</a:t>
            </a:r>
            <a:endParaRPr lang="he-IL" dirty="0">
              <a:latin typeface="Narkisim" panose="020E0502050101010101" pitchFamily="34" charset="-79"/>
              <a:cs typeface="Narkisim" panose="020E0502050101010101" pitchFamily="34" charset="-79"/>
            </a:endParaRPr>
          </a:p>
        </p:txBody>
      </p:sp>
      <p:pic>
        <p:nvPicPr>
          <p:cNvPr id="57" name="תמונה 5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36691" y="6282572"/>
            <a:ext cx="372868" cy="372868"/>
          </a:xfrm>
          <a:prstGeom prst="rect">
            <a:avLst/>
          </a:prstGeom>
        </p:spPr>
      </p:pic>
      <p:sp>
        <p:nvSpPr>
          <p:cNvPr id="58" name="TextBox 57"/>
          <p:cNvSpPr txBox="1"/>
          <p:nvPr/>
        </p:nvSpPr>
        <p:spPr>
          <a:xfrm>
            <a:off x="7254250" y="6326178"/>
            <a:ext cx="2225900" cy="338554"/>
          </a:xfrm>
          <a:prstGeom prst="rect">
            <a:avLst/>
          </a:prstGeom>
          <a:noFill/>
        </p:spPr>
        <p:txBody>
          <a:bodyPr wrap="square" rtlCol="1">
            <a:spAutoFit/>
          </a:bodyPr>
          <a:lstStyle/>
          <a:p>
            <a:r>
              <a:rPr lang="en-US" sz="1600" dirty="0" err="1">
                <a:latin typeface="Narkisim" panose="020E0502050101010101" pitchFamily="34" charset="-79"/>
                <a:cs typeface="Narkisim" panose="020E0502050101010101" pitchFamily="34" charset="-79"/>
              </a:rPr>
              <a:t>Merage-ergency</a:t>
            </a:r>
            <a:r>
              <a:rPr lang="en-US" sz="1600" dirty="0">
                <a:latin typeface="Narkisim" panose="020E0502050101010101" pitchFamily="34" charset="-79"/>
                <a:cs typeface="Narkisim" panose="020E0502050101010101" pitchFamily="34" charset="-79"/>
              </a:rPr>
              <a:t> center</a:t>
            </a:r>
            <a:endParaRPr lang="he-IL" sz="1600" dirty="0">
              <a:latin typeface="Narkisim" panose="020E0502050101010101" pitchFamily="34" charset="-79"/>
              <a:cs typeface="Narkisim" panose="020E0502050101010101" pitchFamily="34" charset="-79"/>
            </a:endParaRPr>
          </a:p>
        </p:txBody>
      </p:sp>
      <p:sp>
        <p:nvSpPr>
          <p:cNvPr id="59" name="TextBox 58"/>
          <p:cNvSpPr txBox="1"/>
          <p:nvPr/>
        </p:nvSpPr>
        <p:spPr>
          <a:xfrm>
            <a:off x="9784745" y="6284340"/>
            <a:ext cx="2345635"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רחוב הרצל 16, דימונה</a:t>
            </a:r>
            <a:endParaRPr lang="he-IL" dirty="0"/>
          </a:p>
        </p:txBody>
      </p:sp>
      <p:sp>
        <p:nvSpPr>
          <p:cNvPr id="2" name="TextBox 1"/>
          <p:cNvSpPr txBox="1"/>
          <p:nvPr/>
        </p:nvSpPr>
        <p:spPr>
          <a:xfrm>
            <a:off x="8275726" y="2013682"/>
            <a:ext cx="1993476" cy="1200329"/>
          </a:xfrm>
          <a:prstGeom prst="rect">
            <a:avLst/>
          </a:prstGeom>
          <a:noFill/>
        </p:spPr>
        <p:txBody>
          <a:bodyPr wrap="square" rtlCol="1">
            <a:spAutoFit/>
          </a:bodyPr>
          <a:lstStyle/>
          <a:p>
            <a:r>
              <a:rPr lang="he-IL" b="1" dirty="0">
                <a:latin typeface="David" panose="020E0502060401010101" pitchFamily="34" charset="-79"/>
                <a:cs typeface="David" panose="020E0502060401010101" pitchFamily="34" charset="-79"/>
              </a:rPr>
              <a:t>כתובתנו:</a:t>
            </a:r>
          </a:p>
          <a:p>
            <a:r>
              <a:rPr lang="he-IL" dirty="0">
                <a:latin typeface="David" panose="020E0502060401010101" pitchFamily="34" charset="-79"/>
                <a:cs typeface="David" panose="020E0502060401010101" pitchFamily="34" charset="-79"/>
              </a:rPr>
              <a:t>מרכז רפואי מיראז'</a:t>
            </a:r>
          </a:p>
          <a:p>
            <a:r>
              <a:rPr lang="he-IL" dirty="0">
                <a:latin typeface="David" panose="020E0502060401010101" pitchFamily="34" charset="-79"/>
                <a:cs typeface="David" panose="020E0502060401010101" pitchFamily="34" charset="-79"/>
              </a:rPr>
              <a:t>רחוב הרצל 16</a:t>
            </a:r>
          </a:p>
          <a:p>
            <a:r>
              <a:rPr lang="he-IL" dirty="0">
                <a:latin typeface="David" panose="020E0502060401010101" pitchFamily="34" charset="-79"/>
                <a:cs typeface="David" panose="020E0502060401010101" pitchFamily="34" charset="-79"/>
              </a:rPr>
              <a:t>דימונה</a:t>
            </a:r>
          </a:p>
        </p:txBody>
      </p:sp>
      <p:pic>
        <p:nvPicPr>
          <p:cNvPr id="43" name="תמונה 4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3011" y="3419802"/>
            <a:ext cx="212793" cy="342900"/>
          </a:xfrm>
          <a:prstGeom prst="rect">
            <a:avLst/>
          </a:prstGeom>
        </p:spPr>
      </p:pic>
      <p:sp>
        <p:nvSpPr>
          <p:cNvPr id="44" name="TextBox 43"/>
          <p:cNvSpPr txBox="1"/>
          <p:nvPr/>
        </p:nvSpPr>
        <p:spPr>
          <a:xfrm>
            <a:off x="8660198" y="3218511"/>
            <a:ext cx="1609004" cy="923330"/>
          </a:xfrm>
          <a:prstGeom prst="rect">
            <a:avLst/>
          </a:prstGeom>
          <a:noFill/>
        </p:spPr>
        <p:txBody>
          <a:bodyPr wrap="square" rtlCol="1">
            <a:spAutoFit/>
          </a:bodyPr>
          <a:lstStyle/>
          <a:p>
            <a:r>
              <a:rPr lang="he-IL" b="1" dirty="0">
                <a:latin typeface="Narkisim" panose="020E0502050101010101" pitchFamily="34" charset="-79"/>
                <a:cs typeface="Narkisim" panose="020E0502050101010101" pitchFamily="34" charset="-79"/>
              </a:rPr>
              <a:t>טלפון: </a:t>
            </a:r>
          </a:p>
          <a:p>
            <a:r>
              <a:rPr lang="he-IL" dirty="0">
                <a:latin typeface="Narkisim" panose="020E0502050101010101" pitchFamily="34" charset="-79"/>
                <a:cs typeface="Narkisim" panose="020E0502050101010101" pitchFamily="34" charset="-79"/>
              </a:rPr>
              <a:t>073-275-6142</a:t>
            </a:r>
          </a:p>
          <a:p>
            <a:endParaRPr lang="he-IL" dirty="0">
              <a:latin typeface="Narkisim" panose="020E0502050101010101" pitchFamily="34" charset="-79"/>
              <a:cs typeface="Narkisim" panose="020E0502050101010101" pitchFamily="34" charset="-79"/>
            </a:endParaRPr>
          </a:p>
        </p:txBody>
      </p:sp>
      <p:pic>
        <p:nvPicPr>
          <p:cNvPr id="45" name="תמונה 4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65915" y="4141841"/>
            <a:ext cx="262862" cy="342900"/>
          </a:xfrm>
          <a:prstGeom prst="rect">
            <a:avLst/>
          </a:prstGeom>
        </p:spPr>
      </p:pic>
      <p:sp>
        <p:nvSpPr>
          <p:cNvPr id="47" name="TextBox 46"/>
          <p:cNvSpPr txBox="1"/>
          <p:nvPr/>
        </p:nvSpPr>
        <p:spPr>
          <a:xfrm>
            <a:off x="7656587" y="3914225"/>
            <a:ext cx="2692377" cy="646331"/>
          </a:xfrm>
          <a:prstGeom prst="rect">
            <a:avLst/>
          </a:prstGeom>
          <a:noFill/>
        </p:spPr>
        <p:txBody>
          <a:bodyPr wrap="square" rtlCol="1">
            <a:spAutoFit/>
          </a:bodyPr>
          <a:lstStyle/>
          <a:p>
            <a:r>
              <a:rPr lang="he-IL" b="1" dirty="0">
                <a:latin typeface="David" panose="020E0502060401010101" pitchFamily="34" charset="-79"/>
                <a:cs typeface="David" panose="020E0502060401010101" pitchFamily="34" charset="-79"/>
              </a:rPr>
              <a:t>דואר אלקטרוני:</a:t>
            </a:r>
          </a:p>
          <a:p>
            <a:r>
              <a:rPr lang="en-US" dirty="0">
                <a:latin typeface="David" panose="020E0502060401010101" pitchFamily="34" charset="-79"/>
                <a:cs typeface="David" panose="020E0502060401010101" pitchFamily="34" charset="-79"/>
              </a:rPr>
              <a:t>meragh@dimona.muni.il</a:t>
            </a:r>
            <a:endParaRPr lang="he-IL" dirty="0">
              <a:latin typeface="David" panose="020E0502060401010101" pitchFamily="34" charset="-79"/>
              <a:cs typeface="David" panose="020E0502060401010101" pitchFamily="34" charset="-79"/>
            </a:endParaRPr>
          </a:p>
        </p:txBody>
      </p:sp>
      <p:sp>
        <p:nvSpPr>
          <p:cNvPr id="3" name="TextBox 2"/>
          <p:cNvSpPr txBox="1"/>
          <p:nvPr/>
        </p:nvSpPr>
        <p:spPr>
          <a:xfrm>
            <a:off x="7254250" y="1428489"/>
            <a:ext cx="3059598" cy="646331"/>
          </a:xfrm>
          <a:prstGeom prst="rect">
            <a:avLst/>
          </a:prstGeom>
          <a:noFill/>
        </p:spPr>
        <p:txBody>
          <a:bodyPr wrap="square" rtlCol="1">
            <a:spAutoFit/>
          </a:bodyPr>
          <a:lstStyle/>
          <a:p>
            <a:r>
              <a:rPr lang="he-IL" b="1" dirty="0">
                <a:latin typeface="David" panose="020E0502060401010101" pitchFamily="34" charset="-79"/>
                <a:cs typeface="David" panose="020E0502060401010101" pitchFamily="34" charset="-79"/>
              </a:rPr>
              <a:t>נשמח לעמוד לרשותכם בכל זמן</a:t>
            </a:r>
          </a:p>
          <a:p>
            <a:endParaRPr lang="he-IL" dirty="0"/>
          </a:p>
        </p:txBody>
      </p:sp>
      <p:pic>
        <p:nvPicPr>
          <p:cNvPr id="24" name="תמונה 23" descr="מרכז רפואי מיראעירייהז.png"/>
          <p:cNvPicPr/>
          <p:nvPr/>
        </p:nvPicPr>
        <p:blipFill>
          <a:blip r:embed="rId5">
            <a:extLst>
              <a:ext uri="{28A0092B-C50C-407E-A947-70E740481C1C}">
                <a14:useLocalDpi xmlns:a14="http://schemas.microsoft.com/office/drawing/2010/main" val="0"/>
              </a:ext>
            </a:extLst>
          </a:blip>
          <a:srcRect/>
          <a:stretch>
            <a:fillRect/>
          </a:stretch>
        </p:blipFill>
        <p:spPr bwMode="auto">
          <a:xfrm>
            <a:off x="11093116" y="44611"/>
            <a:ext cx="1075338" cy="751988"/>
          </a:xfrm>
          <a:prstGeom prst="rect">
            <a:avLst/>
          </a:prstGeom>
          <a:noFill/>
          <a:ln>
            <a:noFill/>
          </a:ln>
          <a:extLst/>
        </p:spPr>
      </p:pic>
      <p:pic>
        <p:nvPicPr>
          <p:cNvPr id="25" name="תמונה 24"/>
          <p:cNvPicPr/>
          <p:nvPr/>
        </p:nvPicPr>
        <p:blipFill>
          <a:blip r:embed="rId6">
            <a:extLst>
              <a:ext uri="{28A0092B-C50C-407E-A947-70E740481C1C}">
                <a14:useLocalDpi xmlns:a14="http://schemas.microsoft.com/office/drawing/2010/main" val="0"/>
              </a:ext>
            </a:extLst>
          </a:blip>
          <a:srcRect/>
          <a:stretch>
            <a:fillRect/>
          </a:stretch>
        </p:blipFill>
        <p:spPr bwMode="auto">
          <a:xfrm>
            <a:off x="10104725" y="37696"/>
            <a:ext cx="892154" cy="758903"/>
          </a:xfrm>
          <a:prstGeom prst="rect">
            <a:avLst/>
          </a:prstGeom>
          <a:noFill/>
          <a:ln>
            <a:noFill/>
          </a:ln>
          <a:extLst/>
        </p:spPr>
      </p:pic>
    </p:spTree>
    <p:extLst>
      <p:ext uri="{BB962C8B-B14F-4D97-AF65-F5344CB8AC3E}">
        <p14:creationId xmlns:p14="http://schemas.microsoft.com/office/powerpoint/2010/main" val="2676162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מלבן 8"/>
          <p:cNvSpPr/>
          <p:nvPr/>
        </p:nvSpPr>
        <p:spPr>
          <a:xfrm>
            <a:off x="-7" y="834107"/>
            <a:ext cx="12180280" cy="4967151"/>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graphicFrame>
        <p:nvGraphicFramePr>
          <p:cNvPr id="4" name="טבלה 3"/>
          <p:cNvGraphicFramePr>
            <a:graphicFrameLocks noGrp="1"/>
          </p:cNvGraphicFramePr>
          <p:nvPr>
            <p:extLst>
              <p:ext uri="{D42A27DB-BD31-4B8C-83A1-F6EECF244321}">
                <p14:modId xmlns:p14="http://schemas.microsoft.com/office/powerpoint/2010/main" val="3986061999"/>
              </p:ext>
            </p:extLst>
          </p:nvPr>
        </p:nvGraphicFramePr>
        <p:xfrm>
          <a:off x="-7" y="-1"/>
          <a:ext cx="12192006" cy="822960"/>
        </p:xfrm>
        <a:graphic>
          <a:graphicData uri="http://schemas.openxmlformats.org/drawingml/2006/table">
            <a:tbl>
              <a:tblPr rtl="1" firstRow="1" bandRow="1">
                <a:tableStyleId>{69CF1AB2-1976-4502-BF36-3FF5EA218861}</a:tableStyleId>
              </a:tblPr>
              <a:tblGrid>
                <a:gridCol w="2032001">
                  <a:extLst>
                    <a:ext uri="{9D8B030D-6E8A-4147-A177-3AD203B41FA5}">
                      <a16:colId xmlns:a16="http://schemas.microsoft.com/office/drawing/2014/main" xmlns="" val="3588930921"/>
                    </a:ext>
                  </a:extLst>
                </a:gridCol>
                <a:gridCol w="2032001">
                  <a:extLst>
                    <a:ext uri="{9D8B030D-6E8A-4147-A177-3AD203B41FA5}">
                      <a16:colId xmlns:a16="http://schemas.microsoft.com/office/drawing/2014/main" xmlns="" val="3903018655"/>
                    </a:ext>
                  </a:extLst>
                </a:gridCol>
                <a:gridCol w="2032001">
                  <a:extLst>
                    <a:ext uri="{9D8B030D-6E8A-4147-A177-3AD203B41FA5}">
                      <a16:colId xmlns:a16="http://schemas.microsoft.com/office/drawing/2014/main" xmlns="" val="922180875"/>
                    </a:ext>
                  </a:extLst>
                </a:gridCol>
                <a:gridCol w="2032001">
                  <a:extLst>
                    <a:ext uri="{9D8B030D-6E8A-4147-A177-3AD203B41FA5}">
                      <a16:colId xmlns:a16="http://schemas.microsoft.com/office/drawing/2014/main" xmlns="" val="2731618935"/>
                    </a:ext>
                  </a:extLst>
                </a:gridCol>
                <a:gridCol w="2032001">
                  <a:extLst>
                    <a:ext uri="{9D8B030D-6E8A-4147-A177-3AD203B41FA5}">
                      <a16:colId xmlns:a16="http://schemas.microsoft.com/office/drawing/2014/main" xmlns="" val="2294285219"/>
                    </a:ext>
                  </a:extLst>
                </a:gridCol>
                <a:gridCol w="2032001">
                  <a:extLst>
                    <a:ext uri="{9D8B030D-6E8A-4147-A177-3AD203B41FA5}">
                      <a16:colId xmlns:a16="http://schemas.microsoft.com/office/drawing/2014/main" xmlns="" val="3596939979"/>
                    </a:ext>
                  </a:extLst>
                </a:gridCol>
              </a:tblGrid>
              <a:tr h="822960">
                <a:tc>
                  <a:txBody>
                    <a:bodyPr/>
                    <a:lstStyle/>
                    <a:p>
                      <a:pPr algn="ctr" rtl="1"/>
                      <a:endParaRPr lang="he-IL" dirty="0"/>
                    </a:p>
                  </a:txBody>
                  <a:tcPr anchor="ctr"/>
                </a:tc>
                <a:tc>
                  <a:txBody>
                    <a:bodyPr/>
                    <a:lstStyle/>
                    <a:p>
                      <a:pPr algn="ctr" rtl="1"/>
                      <a:r>
                        <a:rPr lang="he-IL" sz="2400" dirty="0">
                          <a:latin typeface="David" panose="020E0502060401010101" pitchFamily="34" charset="-79"/>
                          <a:cs typeface="David" panose="020E0502060401010101" pitchFamily="34" charset="-79"/>
                        </a:rPr>
                        <a:t>ראשי</a:t>
                      </a:r>
                    </a:p>
                  </a:txBody>
                  <a:tcPr anchor="ctr">
                    <a:solidFill>
                      <a:schemeClr val="accent1">
                        <a:lumMod val="20000"/>
                        <a:lumOff val="80000"/>
                      </a:schemeClr>
                    </a:solidFill>
                  </a:tcPr>
                </a:tc>
                <a:tc>
                  <a:txBody>
                    <a:bodyPr/>
                    <a:lstStyle/>
                    <a:p>
                      <a:pPr algn="ctr" rtl="1"/>
                      <a:r>
                        <a:rPr lang="he-IL" sz="2400" dirty="0">
                          <a:latin typeface="David" panose="020E0502060401010101" pitchFamily="34" charset="-79"/>
                          <a:cs typeface="David" panose="020E0502060401010101" pitchFamily="34" charset="-79"/>
                        </a:rPr>
                        <a:t>אודותינו</a:t>
                      </a:r>
                    </a:p>
                  </a:txBody>
                  <a:tcPr anchor="ctr">
                    <a:solidFill>
                      <a:schemeClr val="accent1">
                        <a:lumMod val="20000"/>
                        <a:lumOff val="80000"/>
                      </a:schemeClr>
                    </a:solidFill>
                  </a:tcPr>
                </a:tc>
                <a:tc>
                  <a:txBody>
                    <a:bodyPr/>
                    <a:lstStyle/>
                    <a:p>
                      <a:pPr algn="ctr" rtl="1"/>
                      <a:r>
                        <a:rPr lang="he-IL" sz="2400" dirty="0">
                          <a:latin typeface="David" panose="020E0502060401010101" pitchFamily="34" charset="-79"/>
                          <a:cs typeface="David" panose="020E0502060401010101" pitchFamily="34" charset="-79"/>
                        </a:rPr>
                        <a:t>השירותים הניתנים במקום</a:t>
                      </a:r>
                    </a:p>
                  </a:txBody>
                  <a:tcPr anchor="ctr">
                    <a:solidFill>
                      <a:schemeClr val="accent1">
                        <a:lumMod val="20000"/>
                        <a:lumOff val="80000"/>
                      </a:schemeClr>
                    </a:solidFill>
                  </a:tcPr>
                </a:tc>
                <a:tc>
                  <a:txBody>
                    <a:bodyPr/>
                    <a:lstStyle/>
                    <a:p>
                      <a:pPr algn="ctr" rtl="1"/>
                      <a:r>
                        <a:rPr lang="he-IL" sz="2400" dirty="0">
                          <a:latin typeface="David" panose="020E0502060401010101" pitchFamily="34" charset="-79"/>
                          <a:cs typeface="David" panose="020E0502060401010101" pitchFamily="34" charset="-79"/>
                        </a:rPr>
                        <a:t>דרכי הגעה</a:t>
                      </a:r>
                    </a:p>
                  </a:txBody>
                  <a:tcPr anchor="ctr">
                    <a:solidFill>
                      <a:schemeClr val="accent1">
                        <a:lumMod val="20000"/>
                        <a:lumOff val="80000"/>
                      </a:schemeClr>
                    </a:solidFill>
                  </a:tcPr>
                </a:tc>
                <a:tc>
                  <a:txBody>
                    <a:bodyPr/>
                    <a:lstStyle/>
                    <a:p>
                      <a:pPr algn="ctr" rtl="1"/>
                      <a:r>
                        <a:rPr lang="he-IL" sz="2400" dirty="0">
                          <a:latin typeface="David" panose="020E0502060401010101" pitchFamily="34" charset="-79"/>
                          <a:cs typeface="David" panose="020E0502060401010101" pitchFamily="34" charset="-79"/>
                        </a:rPr>
                        <a:t>שעות פעילות ומחירים</a:t>
                      </a:r>
                    </a:p>
                  </a:txBody>
                  <a:tcPr anchor="ctr">
                    <a:solidFill>
                      <a:schemeClr val="accent1"/>
                    </a:solidFill>
                  </a:tcPr>
                </a:tc>
                <a:extLst>
                  <a:ext uri="{0D108BD9-81ED-4DB2-BD59-A6C34878D82A}">
                    <a16:rowId xmlns:a16="http://schemas.microsoft.com/office/drawing/2014/main" xmlns="" val="1300416821"/>
                  </a:ext>
                </a:extLst>
              </a:tr>
            </a:tbl>
          </a:graphicData>
        </a:graphic>
      </p:graphicFrame>
      <p:sp>
        <p:nvSpPr>
          <p:cNvPr id="49" name="מלבן 48"/>
          <p:cNvSpPr/>
          <p:nvPr/>
        </p:nvSpPr>
        <p:spPr>
          <a:xfrm>
            <a:off x="-7" y="5794357"/>
            <a:ext cx="12192007" cy="10636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50" name="תמונה 4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09900" y="6306739"/>
            <a:ext cx="400050" cy="342900"/>
          </a:xfrm>
          <a:prstGeom prst="rect">
            <a:avLst/>
          </a:prstGeom>
        </p:spPr>
      </p:pic>
      <p:pic>
        <p:nvPicPr>
          <p:cNvPr id="51" name="תמונה 5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92366" y="6326178"/>
            <a:ext cx="323850" cy="342900"/>
          </a:xfrm>
          <a:prstGeom prst="rect">
            <a:avLst/>
          </a:prstGeom>
        </p:spPr>
      </p:pic>
      <p:sp>
        <p:nvSpPr>
          <p:cNvPr id="52" name="אליפסה 51"/>
          <p:cNvSpPr/>
          <p:nvPr/>
        </p:nvSpPr>
        <p:spPr>
          <a:xfrm>
            <a:off x="0" y="6411929"/>
            <a:ext cx="609600" cy="44607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3" name="TextBox 52"/>
          <p:cNvSpPr txBox="1"/>
          <p:nvPr/>
        </p:nvSpPr>
        <p:spPr>
          <a:xfrm>
            <a:off x="36383" y="6411928"/>
            <a:ext cx="573217" cy="461665"/>
          </a:xfrm>
          <a:prstGeom prst="rect">
            <a:avLst/>
          </a:prstGeom>
          <a:noFill/>
        </p:spPr>
        <p:txBody>
          <a:bodyPr wrap="square" rtlCol="1">
            <a:spAutoFit/>
          </a:bodyPr>
          <a:lstStyle/>
          <a:p>
            <a:pPr algn="ctr"/>
            <a:r>
              <a:rPr lang="he-IL" sz="1200" dirty="0"/>
              <a:t>לוגו יותם</a:t>
            </a:r>
          </a:p>
        </p:txBody>
      </p:sp>
      <p:sp>
        <p:nvSpPr>
          <p:cNvPr id="54" name="TextBox 53"/>
          <p:cNvSpPr txBox="1"/>
          <p:nvPr/>
        </p:nvSpPr>
        <p:spPr>
          <a:xfrm>
            <a:off x="5469969" y="5794203"/>
            <a:ext cx="1788626" cy="369332"/>
          </a:xfrm>
          <a:prstGeom prst="rect">
            <a:avLst/>
          </a:prstGeom>
          <a:noFill/>
        </p:spPr>
        <p:txBody>
          <a:bodyPr wrap="square" rtlCol="1">
            <a:spAutoFit/>
          </a:bodyPr>
          <a:lstStyle/>
          <a:p>
            <a:r>
              <a:rPr lang="he-IL" b="1" u="sng" dirty="0">
                <a:latin typeface="Narkisim" panose="020E0502050101010101" pitchFamily="34" charset="-79"/>
                <a:cs typeface="Narkisim" panose="020E0502050101010101" pitchFamily="34" charset="-79"/>
              </a:rPr>
              <a:t>פרטי התקשרות</a:t>
            </a:r>
          </a:p>
        </p:txBody>
      </p:sp>
      <p:sp>
        <p:nvSpPr>
          <p:cNvPr id="55" name="TextBox 54"/>
          <p:cNvSpPr txBox="1"/>
          <p:nvPr/>
        </p:nvSpPr>
        <p:spPr>
          <a:xfrm>
            <a:off x="5066491" y="6284340"/>
            <a:ext cx="1891300"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טלפון: 073-275-6142</a:t>
            </a:r>
          </a:p>
        </p:txBody>
      </p:sp>
      <p:sp>
        <p:nvSpPr>
          <p:cNvPr id="56" name="TextBox 55"/>
          <p:cNvSpPr txBox="1"/>
          <p:nvPr/>
        </p:nvSpPr>
        <p:spPr>
          <a:xfrm>
            <a:off x="383231" y="6280307"/>
            <a:ext cx="4097539"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דואר אלקטרוני: </a:t>
            </a:r>
            <a:r>
              <a:rPr lang="en-US" dirty="0"/>
              <a:t>meragh@dimona.muni.il</a:t>
            </a:r>
            <a:endParaRPr lang="he-IL" dirty="0">
              <a:latin typeface="Narkisim" panose="020E0502050101010101" pitchFamily="34" charset="-79"/>
              <a:cs typeface="Narkisim" panose="020E0502050101010101" pitchFamily="34" charset="-79"/>
            </a:endParaRPr>
          </a:p>
        </p:txBody>
      </p:sp>
      <p:pic>
        <p:nvPicPr>
          <p:cNvPr id="57" name="תמונה 5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36691" y="6282572"/>
            <a:ext cx="372868" cy="372868"/>
          </a:xfrm>
          <a:prstGeom prst="rect">
            <a:avLst/>
          </a:prstGeom>
        </p:spPr>
      </p:pic>
      <p:sp>
        <p:nvSpPr>
          <p:cNvPr id="58" name="TextBox 57"/>
          <p:cNvSpPr txBox="1"/>
          <p:nvPr/>
        </p:nvSpPr>
        <p:spPr>
          <a:xfrm>
            <a:off x="7254250" y="6326178"/>
            <a:ext cx="2225900" cy="338554"/>
          </a:xfrm>
          <a:prstGeom prst="rect">
            <a:avLst/>
          </a:prstGeom>
          <a:noFill/>
        </p:spPr>
        <p:txBody>
          <a:bodyPr wrap="square" rtlCol="1">
            <a:spAutoFit/>
          </a:bodyPr>
          <a:lstStyle/>
          <a:p>
            <a:r>
              <a:rPr lang="en-US" sz="1600" dirty="0" err="1">
                <a:latin typeface="Narkisim" panose="020E0502050101010101" pitchFamily="34" charset="-79"/>
                <a:cs typeface="Narkisim" panose="020E0502050101010101" pitchFamily="34" charset="-79"/>
              </a:rPr>
              <a:t>Merage-ergency</a:t>
            </a:r>
            <a:r>
              <a:rPr lang="en-US" sz="1600" dirty="0">
                <a:latin typeface="Narkisim" panose="020E0502050101010101" pitchFamily="34" charset="-79"/>
                <a:cs typeface="Narkisim" panose="020E0502050101010101" pitchFamily="34" charset="-79"/>
              </a:rPr>
              <a:t> center</a:t>
            </a:r>
            <a:endParaRPr lang="he-IL" sz="1600" dirty="0">
              <a:latin typeface="Narkisim" panose="020E0502050101010101" pitchFamily="34" charset="-79"/>
              <a:cs typeface="Narkisim" panose="020E0502050101010101" pitchFamily="34" charset="-79"/>
            </a:endParaRPr>
          </a:p>
        </p:txBody>
      </p:sp>
      <p:sp>
        <p:nvSpPr>
          <p:cNvPr id="59" name="TextBox 58"/>
          <p:cNvSpPr txBox="1"/>
          <p:nvPr/>
        </p:nvSpPr>
        <p:spPr>
          <a:xfrm>
            <a:off x="9784745" y="6284340"/>
            <a:ext cx="2345635"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רחוב הרצל 16, דימונה</a:t>
            </a:r>
            <a:endParaRPr lang="he-IL" dirty="0"/>
          </a:p>
        </p:txBody>
      </p:sp>
      <p:sp>
        <p:nvSpPr>
          <p:cNvPr id="8" name="TextBox 7"/>
          <p:cNvSpPr txBox="1"/>
          <p:nvPr/>
        </p:nvSpPr>
        <p:spPr>
          <a:xfrm>
            <a:off x="6334539" y="1461799"/>
            <a:ext cx="4717774" cy="4524315"/>
          </a:xfrm>
          <a:prstGeom prst="rect">
            <a:avLst/>
          </a:prstGeom>
          <a:noFill/>
        </p:spPr>
        <p:txBody>
          <a:bodyPr wrap="square" rtlCol="1">
            <a:spAutoFit/>
          </a:bodyPr>
          <a:lstStyle/>
          <a:p>
            <a:pPr fontAlgn="base"/>
            <a:r>
              <a:rPr lang="he-IL" b="1" cap="all" dirty="0">
                <a:latin typeface="David" panose="020E0502060401010101" pitchFamily="34" charset="-79"/>
                <a:cs typeface="David" panose="020E0502060401010101" pitchFamily="34" charset="-79"/>
              </a:rPr>
              <a:t>שעות פעילות:</a:t>
            </a:r>
          </a:p>
          <a:p>
            <a:pPr fontAlgn="base"/>
            <a:r>
              <a:rPr lang="he-IL" dirty="0">
                <a:latin typeface="David" panose="020E0502060401010101" pitchFamily="34" charset="-79"/>
                <a:cs typeface="David" panose="020E0502060401010101" pitchFamily="34" charset="-79"/>
              </a:rPr>
              <a:t>ימי ראשון, שני וחמישי: 19:00-07:00 </a:t>
            </a:r>
          </a:p>
          <a:p>
            <a:pPr fontAlgn="base"/>
            <a:r>
              <a:rPr lang="he-IL" dirty="0">
                <a:latin typeface="David" panose="020E0502060401010101" pitchFamily="34" charset="-79"/>
                <a:cs typeface="David" panose="020E0502060401010101" pitchFamily="34" charset="-79"/>
              </a:rPr>
              <a:t>ימי שני ורביעי : 16:00-07:00</a:t>
            </a:r>
            <a:br>
              <a:rPr lang="he-IL" dirty="0">
                <a:latin typeface="David" panose="020E0502060401010101" pitchFamily="34" charset="-79"/>
                <a:cs typeface="David" panose="020E0502060401010101" pitchFamily="34" charset="-79"/>
              </a:rPr>
            </a:br>
            <a:r>
              <a:rPr lang="he-IL" dirty="0">
                <a:latin typeface="David" panose="020E0502060401010101" pitchFamily="34" charset="-79"/>
                <a:cs typeface="David" panose="020E0502060401010101" pitchFamily="34" charset="-79"/>
              </a:rPr>
              <a:t>יום שישי וערב חג : 12:00-07:00</a:t>
            </a:r>
            <a:br>
              <a:rPr lang="he-IL" dirty="0">
                <a:latin typeface="David" panose="020E0502060401010101" pitchFamily="34" charset="-79"/>
                <a:cs typeface="David" panose="020E0502060401010101" pitchFamily="34" charset="-79"/>
              </a:rPr>
            </a:br>
            <a:r>
              <a:rPr lang="he-IL" dirty="0">
                <a:latin typeface="David" panose="020E0502060401010101" pitchFamily="34" charset="-79"/>
                <a:cs typeface="David" panose="020E0502060401010101" pitchFamily="34" charset="-79"/>
              </a:rPr>
              <a:t>יום שבת וחג : 07:00-07:00</a:t>
            </a:r>
            <a:br>
              <a:rPr lang="he-IL" dirty="0">
                <a:latin typeface="David" panose="020E0502060401010101" pitchFamily="34" charset="-79"/>
                <a:cs typeface="David" panose="020E0502060401010101" pitchFamily="34" charset="-79"/>
              </a:rPr>
            </a:br>
            <a:endParaRPr lang="he-IL" dirty="0">
              <a:latin typeface="David" panose="020E0502060401010101" pitchFamily="34" charset="-79"/>
              <a:cs typeface="David" panose="020E0502060401010101" pitchFamily="34" charset="-79"/>
            </a:endParaRPr>
          </a:p>
          <a:p>
            <a:pPr fontAlgn="base"/>
            <a:r>
              <a:rPr lang="he-IL" b="1" cap="all" dirty="0">
                <a:latin typeface="David" panose="020E0502060401010101" pitchFamily="34" charset="-79"/>
                <a:cs typeface="David" panose="020E0502060401010101" pitchFamily="34" charset="-79"/>
              </a:rPr>
              <a:t>כניסות פעילות:</a:t>
            </a:r>
          </a:p>
          <a:p>
            <a:pPr fontAlgn="base"/>
            <a:r>
              <a:rPr lang="he-IL" b="1" dirty="0">
                <a:latin typeface="David" panose="020E0502060401010101" pitchFamily="34" charset="-79"/>
                <a:cs typeface="David" panose="020E0502060401010101" pitchFamily="34" charset="-79"/>
              </a:rPr>
              <a:t>כניסת הלילה- </a:t>
            </a:r>
            <a:r>
              <a:rPr lang="he-IL" dirty="0">
                <a:latin typeface="David" panose="020E0502060401010101" pitchFamily="34" charset="-79"/>
                <a:cs typeface="David" panose="020E0502060401010101" pitchFamily="34" charset="-79"/>
              </a:rPr>
              <a:t>פעילה בכל שעות פעילות המוקד בלחיצה על זמזם הכניסה.</a:t>
            </a:r>
          </a:p>
          <a:p>
            <a:pPr fontAlgn="base"/>
            <a:r>
              <a:rPr lang="he-IL" b="1" dirty="0">
                <a:latin typeface="David" panose="020E0502060401010101" pitchFamily="34" charset="-79"/>
                <a:cs typeface="David" panose="020E0502060401010101" pitchFamily="34" charset="-79"/>
              </a:rPr>
              <a:t>כניסה ראשית- </a:t>
            </a:r>
            <a:r>
              <a:rPr lang="he-IL" dirty="0">
                <a:latin typeface="David" panose="020E0502060401010101" pitchFamily="34" charset="-79"/>
                <a:cs typeface="David" panose="020E0502060401010101" pitchFamily="34" charset="-79"/>
              </a:rPr>
              <a:t>פעילה החל משעת הפתיחה ועד 23:00.</a:t>
            </a:r>
          </a:p>
          <a:p>
            <a:pPr fontAlgn="base"/>
            <a:r>
              <a:rPr lang="he-IL" b="1" dirty="0">
                <a:latin typeface="David" panose="020E0502060401010101" pitchFamily="34" charset="-79"/>
                <a:cs typeface="David" panose="020E0502060401010101" pitchFamily="34" charset="-79"/>
              </a:rPr>
              <a:t>דלת שבת- </a:t>
            </a:r>
            <a:r>
              <a:rPr lang="he-IL" dirty="0">
                <a:latin typeface="David" panose="020E0502060401010101" pitchFamily="34" charset="-79"/>
                <a:cs typeface="David" panose="020E0502060401010101" pitchFamily="34" charset="-79"/>
              </a:rPr>
              <a:t>פעילה החל משעת הפתיחה ועד 23:00. פרט לשבתות וחגים בהן היא פתוחה למשך כל השבת/חג.</a:t>
            </a:r>
            <a:br>
              <a:rPr lang="he-IL" dirty="0">
                <a:latin typeface="David" panose="020E0502060401010101" pitchFamily="34" charset="-79"/>
                <a:cs typeface="David" panose="020E0502060401010101" pitchFamily="34" charset="-79"/>
              </a:rPr>
            </a:br>
            <a:endParaRPr lang="he-IL" dirty="0">
              <a:latin typeface="David" panose="020E0502060401010101" pitchFamily="34" charset="-79"/>
              <a:cs typeface="David" panose="020E0502060401010101" pitchFamily="34" charset="-79"/>
            </a:endParaRPr>
          </a:p>
          <a:p>
            <a:pPr fontAlgn="base"/>
            <a:r>
              <a:rPr lang="he-IL" dirty="0">
                <a:latin typeface="David" panose="020E0502060401010101" pitchFamily="34" charset="-79"/>
                <a:cs typeface="David" panose="020E0502060401010101" pitchFamily="34" charset="-79"/>
              </a:rPr>
              <a:t>*יש להגיע עם כרטיס קופ"ח תעודה מזהה וספח (במקרה של ילדים)   </a:t>
            </a:r>
            <a:r>
              <a:rPr lang="he-IL" dirty="0">
                <a:latin typeface="Narkisim" panose="020E0502050101010101" pitchFamily="34" charset="-79"/>
                <a:cs typeface="Narkisim" panose="020E0502050101010101" pitchFamily="34" charset="-79"/>
              </a:rPr>
              <a:t>   </a:t>
            </a:r>
          </a:p>
          <a:p>
            <a:endParaRPr lang="he-IL" dirty="0"/>
          </a:p>
        </p:txBody>
      </p:sp>
      <p:sp>
        <p:nvSpPr>
          <p:cNvPr id="22" name="מלבן 21"/>
          <p:cNvSpPr/>
          <p:nvPr/>
        </p:nvSpPr>
        <p:spPr>
          <a:xfrm>
            <a:off x="2" y="793587"/>
            <a:ext cx="2063677" cy="636105"/>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Narkisim" panose="020E0502050101010101" pitchFamily="34" charset="-79"/>
                <a:cs typeface="Narkisim" panose="020E0502050101010101" pitchFamily="34" charset="-79"/>
              </a:rPr>
              <a:t>לקבלת טיפול רפואי</a:t>
            </a:r>
          </a:p>
        </p:txBody>
      </p:sp>
      <p:sp>
        <p:nvSpPr>
          <p:cNvPr id="23" name="מלבן 22"/>
          <p:cNvSpPr/>
          <p:nvPr/>
        </p:nvSpPr>
        <p:spPr>
          <a:xfrm>
            <a:off x="1" y="1434076"/>
            <a:ext cx="2063677" cy="6361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Narkisim" panose="020E0502050101010101" pitchFamily="34" charset="-79"/>
                <a:cs typeface="Narkisim" panose="020E0502050101010101" pitchFamily="34" charset="-79"/>
              </a:rPr>
              <a:t>לתשלום שטרות חוב</a:t>
            </a:r>
          </a:p>
        </p:txBody>
      </p:sp>
      <p:sp>
        <p:nvSpPr>
          <p:cNvPr id="24" name="מלבן 23"/>
          <p:cNvSpPr/>
          <p:nvPr/>
        </p:nvSpPr>
        <p:spPr>
          <a:xfrm>
            <a:off x="0" y="2047837"/>
            <a:ext cx="2063677" cy="6361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Narkisim" panose="020E0502050101010101" pitchFamily="34" charset="-79"/>
                <a:cs typeface="Narkisim" panose="020E0502050101010101" pitchFamily="34" charset="-79"/>
              </a:rPr>
              <a:t>מחירים</a:t>
            </a:r>
          </a:p>
        </p:txBody>
      </p:sp>
      <p:pic>
        <p:nvPicPr>
          <p:cNvPr id="25" name="תמונה 24"/>
          <p:cNvPicPr/>
          <p:nvPr/>
        </p:nvPicPr>
        <p:blipFill>
          <a:blip r:embed="rId6">
            <a:extLst>
              <a:ext uri="{28A0092B-C50C-407E-A947-70E740481C1C}">
                <a14:useLocalDpi xmlns:a14="http://schemas.microsoft.com/office/drawing/2010/main" val="0"/>
              </a:ext>
            </a:extLst>
          </a:blip>
          <a:srcRect/>
          <a:stretch>
            <a:fillRect/>
          </a:stretch>
        </p:blipFill>
        <p:spPr bwMode="auto">
          <a:xfrm>
            <a:off x="10104725" y="37696"/>
            <a:ext cx="892154" cy="758903"/>
          </a:xfrm>
          <a:prstGeom prst="rect">
            <a:avLst/>
          </a:prstGeom>
          <a:noFill/>
          <a:ln>
            <a:noFill/>
          </a:ln>
          <a:extLst/>
        </p:spPr>
      </p:pic>
      <p:pic>
        <p:nvPicPr>
          <p:cNvPr id="26" name="תמונה 25" descr="מרכז רפואי מיראעירייהז.png"/>
          <p:cNvPicPr/>
          <p:nvPr/>
        </p:nvPicPr>
        <p:blipFill>
          <a:blip r:embed="rId7">
            <a:extLst>
              <a:ext uri="{28A0092B-C50C-407E-A947-70E740481C1C}">
                <a14:useLocalDpi xmlns:a14="http://schemas.microsoft.com/office/drawing/2010/main" val="0"/>
              </a:ext>
            </a:extLst>
          </a:blip>
          <a:srcRect/>
          <a:stretch>
            <a:fillRect/>
          </a:stretch>
        </p:blipFill>
        <p:spPr bwMode="auto">
          <a:xfrm>
            <a:off x="11093116" y="44611"/>
            <a:ext cx="1075338" cy="751988"/>
          </a:xfrm>
          <a:prstGeom prst="rect">
            <a:avLst/>
          </a:prstGeom>
          <a:noFill/>
          <a:ln>
            <a:noFill/>
          </a:ln>
          <a:extLst/>
        </p:spPr>
      </p:pic>
    </p:spTree>
    <p:extLst>
      <p:ext uri="{BB962C8B-B14F-4D97-AF65-F5344CB8AC3E}">
        <p14:creationId xmlns:p14="http://schemas.microsoft.com/office/powerpoint/2010/main" val="2364170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מלבן 8"/>
          <p:cNvSpPr/>
          <p:nvPr/>
        </p:nvSpPr>
        <p:spPr>
          <a:xfrm>
            <a:off x="-7" y="834107"/>
            <a:ext cx="12180280" cy="4967151"/>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graphicFrame>
        <p:nvGraphicFramePr>
          <p:cNvPr id="4" name="טבלה 3"/>
          <p:cNvGraphicFramePr>
            <a:graphicFrameLocks noGrp="1"/>
          </p:cNvGraphicFramePr>
          <p:nvPr>
            <p:extLst/>
          </p:nvPr>
        </p:nvGraphicFramePr>
        <p:xfrm>
          <a:off x="-7" y="-1"/>
          <a:ext cx="12192006" cy="822960"/>
        </p:xfrm>
        <a:graphic>
          <a:graphicData uri="http://schemas.openxmlformats.org/drawingml/2006/table">
            <a:tbl>
              <a:tblPr rtl="1" firstRow="1" bandRow="1">
                <a:tableStyleId>{69CF1AB2-1976-4502-BF36-3FF5EA218861}</a:tableStyleId>
              </a:tblPr>
              <a:tblGrid>
                <a:gridCol w="2032001">
                  <a:extLst>
                    <a:ext uri="{9D8B030D-6E8A-4147-A177-3AD203B41FA5}">
                      <a16:colId xmlns:a16="http://schemas.microsoft.com/office/drawing/2014/main" xmlns="" val="3588930921"/>
                    </a:ext>
                  </a:extLst>
                </a:gridCol>
                <a:gridCol w="2032001">
                  <a:extLst>
                    <a:ext uri="{9D8B030D-6E8A-4147-A177-3AD203B41FA5}">
                      <a16:colId xmlns:a16="http://schemas.microsoft.com/office/drawing/2014/main" xmlns="" val="3903018655"/>
                    </a:ext>
                  </a:extLst>
                </a:gridCol>
                <a:gridCol w="2032001">
                  <a:extLst>
                    <a:ext uri="{9D8B030D-6E8A-4147-A177-3AD203B41FA5}">
                      <a16:colId xmlns:a16="http://schemas.microsoft.com/office/drawing/2014/main" xmlns="" val="922180875"/>
                    </a:ext>
                  </a:extLst>
                </a:gridCol>
                <a:gridCol w="2032001">
                  <a:extLst>
                    <a:ext uri="{9D8B030D-6E8A-4147-A177-3AD203B41FA5}">
                      <a16:colId xmlns:a16="http://schemas.microsoft.com/office/drawing/2014/main" xmlns="" val="2731618935"/>
                    </a:ext>
                  </a:extLst>
                </a:gridCol>
                <a:gridCol w="2032001">
                  <a:extLst>
                    <a:ext uri="{9D8B030D-6E8A-4147-A177-3AD203B41FA5}">
                      <a16:colId xmlns:a16="http://schemas.microsoft.com/office/drawing/2014/main" xmlns="" val="2294285219"/>
                    </a:ext>
                  </a:extLst>
                </a:gridCol>
                <a:gridCol w="2032001">
                  <a:extLst>
                    <a:ext uri="{9D8B030D-6E8A-4147-A177-3AD203B41FA5}">
                      <a16:colId xmlns:a16="http://schemas.microsoft.com/office/drawing/2014/main" xmlns="" val="3596939979"/>
                    </a:ext>
                  </a:extLst>
                </a:gridCol>
              </a:tblGrid>
              <a:tr h="822960">
                <a:tc>
                  <a:txBody>
                    <a:bodyPr/>
                    <a:lstStyle/>
                    <a:p>
                      <a:pPr algn="ctr" rtl="1"/>
                      <a:endParaRPr lang="he-IL" dirty="0"/>
                    </a:p>
                  </a:txBody>
                  <a:tcPr anchor="ctr"/>
                </a:tc>
                <a:tc>
                  <a:txBody>
                    <a:bodyPr/>
                    <a:lstStyle/>
                    <a:p>
                      <a:pPr algn="ctr" rtl="1"/>
                      <a:r>
                        <a:rPr lang="he-IL" sz="2400" dirty="0">
                          <a:latin typeface="Narkisim" panose="020E0502050101010101" pitchFamily="34" charset="-79"/>
                          <a:cs typeface="Narkisim" panose="020E0502050101010101" pitchFamily="34" charset="-79"/>
                        </a:rPr>
                        <a:t>ראשי</a:t>
                      </a:r>
                    </a:p>
                  </a:txBody>
                  <a:tcPr anchor="ctr">
                    <a:solidFill>
                      <a:schemeClr val="accent1">
                        <a:lumMod val="20000"/>
                        <a:lumOff val="80000"/>
                      </a:schemeClr>
                    </a:solidFill>
                  </a:tcPr>
                </a:tc>
                <a:tc>
                  <a:txBody>
                    <a:bodyPr/>
                    <a:lstStyle/>
                    <a:p>
                      <a:pPr algn="ctr" rtl="1"/>
                      <a:r>
                        <a:rPr lang="he-IL" sz="2400" dirty="0">
                          <a:latin typeface="Narkisim" panose="020E0502050101010101" pitchFamily="34" charset="-79"/>
                          <a:cs typeface="Narkisim" panose="020E0502050101010101" pitchFamily="34" charset="-79"/>
                        </a:rPr>
                        <a:t>אודותינו</a:t>
                      </a:r>
                    </a:p>
                  </a:txBody>
                  <a:tcPr anchor="ctr">
                    <a:solidFill>
                      <a:schemeClr val="accent1">
                        <a:lumMod val="20000"/>
                        <a:lumOff val="80000"/>
                      </a:schemeClr>
                    </a:solidFill>
                  </a:tcPr>
                </a:tc>
                <a:tc>
                  <a:txBody>
                    <a:bodyPr/>
                    <a:lstStyle/>
                    <a:p>
                      <a:pPr algn="ctr" rtl="1"/>
                      <a:r>
                        <a:rPr lang="he-IL" sz="2400" dirty="0">
                          <a:latin typeface="Narkisim" panose="020E0502050101010101" pitchFamily="34" charset="-79"/>
                          <a:cs typeface="Narkisim" panose="020E0502050101010101" pitchFamily="34" charset="-79"/>
                        </a:rPr>
                        <a:t>השירותים הניתנים במקום</a:t>
                      </a:r>
                    </a:p>
                  </a:txBody>
                  <a:tcPr anchor="ctr">
                    <a:solidFill>
                      <a:schemeClr val="accent1">
                        <a:lumMod val="20000"/>
                        <a:lumOff val="80000"/>
                      </a:schemeClr>
                    </a:solidFill>
                  </a:tcPr>
                </a:tc>
                <a:tc>
                  <a:txBody>
                    <a:bodyPr/>
                    <a:lstStyle/>
                    <a:p>
                      <a:pPr algn="ctr" rtl="1"/>
                      <a:r>
                        <a:rPr lang="he-IL" sz="2400" dirty="0">
                          <a:latin typeface="Narkisim" panose="020E0502050101010101" pitchFamily="34" charset="-79"/>
                          <a:cs typeface="Narkisim" panose="020E0502050101010101" pitchFamily="34" charset="-79"/>
                        </a:rPr>
                        <a:t>דרכי הגעה</a:t>
                      </a:r>
                    </a:p>
                  </a:txBody>
                  <a:tcPr anchor="ctr">
                    <a:solidFill>
                      <a:schemeClr val="accent1">
                        <a:lumMod val="20000"/>
                        <a:lumOff val="80000"/>
                      </a:schemeClr>
                    </a:solidFill>
                  </a:tcPr>
                </a:tc>
                <a:tc>
                  <a:txBody>
                    <a:bodyPr/>
                    <a:lstStyle/>
                    <a:p>
                      <a:pPr algn="ctr" rtl="1"/>
                      <a:r>
                        <a:rPr lang="he-IL" sz="2400" dirty="0">
                          <a:latin typeface="Narkisim" panose="020E0502050101010101" pitchFamily="34" charset="-79"/>
                          <a:cs typeface="Narkisim" panose="020E0502050101010101" pitchFamily="34" charset="-79"/>
                        </a:rPr>
                        <a:t>שעות פעילות ומחירים</a:t>
                      </a:r>
                    </a:p>
                  </a:txBody>
                  <a:tcPr anchor="ctr">
                    <a:solidFill>
                      <a:schemeClr val="accent1"/>
                    </a:solidFill>
                  </a:tcPr>
                </a:tc>
                <a:extLst>
                  <a:ext uri="{0D108BD9-81ED-4DB2-BD59-A6C34878D82A}">
                    <a16:rowId xmlns:a16="http://schemas.microsoft.com/office/drawing/2014/main" xmlns="" val="1300416821"/>
                  </a:ext>
                </a:extLst>
              </a:tr>
            </a:tbl>
          </a:graphicData>
        </a:graphic>
      </p:graphicFrame>
      <p:sp>
        <p:nvSpPr>
          <p:cNvPr id="49" name="מלבן 48"/>
          <p:cNvSpPr/>
          <p:nvPr/>
        </p:nvSpPr>
        <p:spPr>
          <a:xfrm>
            <a:off x="-7" y="5794357"/>
            <a:ext cx="12192007" cy="10636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50" name="תמונה 4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09900" y="6306739"/>
            <a:ext cx="400050" cy="342900"/>
          </a:xfrm>
          <a:prstGeom prst="rect">
            <a:avLst/>
          </a:prstGeom>
        </p:spPr>
      </p:pic>
      <p:pic>
        <p:nvPicPr>
          <p:cNvPr id="51" name="תמונה 5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92366" y="6326178"/>
            <a:ext cx="323850" cy="342900"/>
          </a:xfrm>
          <a:prstGeom prst="rect">
            <a:avLst/>
          </a:prstGeom>
        </p:spPr>
      </p:pic>
      <p:sp>
        <p:nvSpPr>
          <p:cNvPr id="54" name="TextBox 53"/>
          <p:cNvSpPr txBox="1"/>
          <p:nvPr/>
        </p:nvSpPr>
        <p:spPr>
          <a:xfrm>
            <a:off x="5469969" y="5794203"/>
            <a:ext cx="1788626" cy="369332"/>
          </a:xfrm>
          <a:prstGeom prst="rect">
            <a:avLst/>
          </a:prstGeom>
          <a:noFill/>
        </p:spPr>
        <p:txBody>
          <a:bodyPr wrap="square" rtlCol="1">
            <a:spAutoFit/>
          </a:bodyPr>
          <a:lstStyle/>
          <a:p>
            <a:r>
              <a:rPr lang="he-IL" b="1" u="sng" dirty="0">
                <a:latin typeface="Narkisim" panose="020E0502050101010101" pitchFamily="34" charset="-79"/>
                <a:cs typeface="Narkisim" panose="020E0502050101010101" pitchFamily="34" charset="-79"/>
              </a:rPr>
              <a:t>פרטי התקשרות</a:t>
            </a:r>
          </a:p>
        </p:txBody>
      </p:sp>
      <p:sp>
        <p:nvSpPr>
          <p:cNvPr id="55" name="TextBox 54"/>
          <p:cNvSpPr txBox="1"/>
          <p:nvPr/>
        </p:nvSpPr>
        <p:spPr>
          <a:xfrm>
            <a:off x="5066491" y="6284340"/>
            <a:ext cx="1891300"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טלפון: 073-275-6142</a:t>
            </a:r>
          </a:p>
        </p:txBody>
      </p:sp>
      <p:sp>
        <p:nvSpPr>
          <p:cNvPr id="56" name="TextBox 55"/>
          <p:cNvSpPr txBox="1"/>
          <p:nvPr/>
        </p:nvSpPr>
        <p:spPr>
          <a:xfrm>
            <a:off x="383231" y="6280307"/>
            <a:ext cx="4097539"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דואר אלקטרוני: </a:t>
            </a:r>
            <a:r>
              <a:rPr lang="en-US" dirty="0"/>
              <a:t>meragh@dimona.muni.il</a:t>
            </a:r>
            <a:endParaRPr lang="he-IL" dirty="0">
              <a:latin typeface="Narkisim" panose="020E0502050101010101" pitchFamily="34" charset="-79"/>
              <a:cs typeface="Narkisim" panose="020E0502050101010101" pitchFamily="34" charset="-79"/>
            </a:endParaRPr>
          </a:p>
        </p:txBody>
      </p:sp>
      <p:pic>
        <p:nvPicPr>
          <p:cNvPr id="57" name="תמונה 5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36691" y="6282572"/>
            <a:ext cx="372868" cy="372868"/>
          </a:xfrm>
          <a:prstGeom prst="rect">
            <a:avLst/>
          </a:prstGeom>
        </p:spPr>
      </p:pic>
      <p:sp>
        <p:nvSpPr>
          <p:cNvPr id="58" name="TextBox 57"/>
          <p:cNvSpPr txBox="1"/>
          <p:nvPr/>
        </p:nvSpPr>
        <p:spPr>
          <a:xfrm>
            <a:off x="7254250" y="6326178"/>
            <a:ext cx="2225900" cy="338554"/>
          </a:xfrm>
          <a:prstGeom prst="rect">
            <a:avLst/>
          </a:prstGeom>
          <a:noFill/>
        </p:spPr>
        <p:txBody>
          <a:bodyPr wrap="square" rtlCol="1">
            <a:spAutoFit/>
          </a:bodyPr>
          <a:lstStyle/>
          <a:p>
            <a:r>
              <a:rPr lang="en-US" sz="1600" dirty="0" err="1">
                <a:latin typeface="Narkisim" panose="020E0502050101010101" pitchFamily="34" charset="-79"/>
                <a:cs typeface="Narkisim" panose="020E0502050101010101" pitchFamily="34" charset="-79"/>
              </a:rPr>
              <a:t>Merage-ergency</a:t>
            </a:r>
            <a:r>
              <a:rPr lang="en-US" sz="1600" dirty="0">
                <a:latin typeface="Narkisim" panose="020E0502050101010101" pitchFamily="34" charset="-79"/>
                <a:cs typeface="Narkisim" panose="020E0502050101010101" pitchFamily="34" charset="-79"/>
              </a:rPr>
              <a:t> center</a:t>
            </a:r>
            <a:endParaRPr lang="he-IL" sz="1600" dirty="0">
              <a:latin typeface="Narkisim" panose="020E0502050101010101" pitchFamily="34" charset="-79"/>
              <a:cs typeface="Narkisim" panose="020E0502050101010101" pitchFamily="34" charset="-79"/>
            </a:endParaRPr>
          </a:p>
        </p:txBody>
      </p:sp>
      <p:sp>
        <p:nvSpPr>
          <p:cNvPr id="59" name="TextBox 58"/>
          <p:cNvSpPr txBox="1"/>
          <p:nvPr/>
        </p:nvSpPr>
        <p:spPr>
          <a:xfrm>
            <a:off x="9784745" y="6284340"/>
            <a:ext cx="2345635"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רחוב הרצל 16, דימונה</a:t>
            </a:r>
            <a:endParaRPr lang="he-IL" dirty="0"/>
          </a:p>
        </p:txBody>
      </p:sp>
      <p:sp>
        <p:nvSpPr>
          <p:cNvPr id="8" name="TextBox 7"/>
          <p:cNvSpPr txBox="1"/>
          <p:nvPr/>
        </p:nvSpPr>
        <p:spPr>
          <a:xfrm>
            <a:off x="6334539" y="1461799"/>
            <a:ext cx="4717774" cy="3970318"/>
          </a:xfrm>
          <a:prstGeom prst="rect">
            <a:avLst/>
          </a:prstGeom>
          <a:noFill/>
        </p:spPr>
        <p:txBody>
          <a:bodyPr wrap="square" rtlCol="1">
            <a:spAutoFit/>
          </a:bodyPr>
          <a:lstStyle/>
          <a:p>
            <a:pPr fontAlgn="base"/>
            <a:r>
              <a:rPr lang="he-IL" b="1" cap="all" dirty="0">
                <a:latin typeface="Narkisim" panose="020E0502050101010101" pitchFamily="34" charset="-79"/>
                <a:cs typeface="Narkisim" panose="020E0502050101010101" pitchFamily="34" charset="-79"/>
              </a:rPr>
              <a:t>שעות פעילות:</a:t>
            </a:r>
          </a:p>
          <a:p>
            <a:pPr fontAlgn="base"/>
            <a:r>
              <a:rPr lang="he-IL" dirty="0">
                <a:latin typeface="Narkisim" panose="020E0502050101010101" pitchFamily="34" charset="-79"/>
                <a:cs typeface="Narkisim" panose="020E0502050101010101" pitchFamily="34" charset="-79"/>
              </a:rPr>
              <a:t>ימי ראשון, שני וחמישי: 19:00-07:00 </a:t>
            </a:r>
          </a:p>
          <a:p>
            <a:pPr fontAlgn="base"/>
            <a:r>
              <a:rPr lang="he-IL" dirty="0">
                <a:latin typeface="Narkisim" panose="020E0502050101010101" pitchFamily="34" charset="-79"/>
                <a:cs typeface="Narkisim" panose="020E0502050101010101" pitchFamily="34" charset="-79"/>
              </a:rPr>
              <a:t>ימי שני ורביעי : 16:00-07:00</a:t>
            </a:r>
            <a:br>
              <a:rPr lang="he-IL" dirty="0">
                <a:latin typeface="Narkisim" panose="020E0502050101010101" pitchFamily="34" charset="-79"/>
                <a:cs typeface="Narkisim" panose="020E0502050101010101" pitchFamily="34" charset="-79"/>
              </a:rPr>
            </a:br>
            <a:r>
              <a:rPr lang="he-IL" dirty="0">
                <a:latin typeface="Narkisim" panose="020E0502050101010101" pitchFamily="34" charset="-79"/>
                <a:cs typeface="Narkisim" panose="020E0502050101010101" pitchFamily="34" charset="-79"/>
              </a:rPr>
              <a:t>יום שישי וערב חג : 12:00-07:00</a:t>
            </a:r>
            <a:br>
              <a:rPr lang="he-IL" dirty="0">
                <a:latin typeface="Narkisim" panose="020E0502050101010101" pitchFamily="34" charset="-79"/>
                <a:cs typeface="Narkisim" panose="020E0502050101010101" pitchFamily="34" charset="-79"/>
              </a:rPr>
            </a:br>
            <a:r>
              <a:rPr lang="he-IL" dirty="0">
                <a:latin typeface="Narkisim" panose="020E0502050101010101" pitchFamily="34" charset="-79"/>
                <a:cs typeface="Narkisim" panose="020E0502050101010101" pitchFamily="34" charset="-79"/>
              </a:rPr>
              <a:t>יום שבת וחג : 07:00-07:00</a:t>
            </a:r>
          </a:p>
          <a:p>
            <a:pPr fontAlgn="base"/>
            <a:r>
              <a:rPr lang="he-IL" dirty="0">
                <a:solidFill>
                  <a:srgbClr val="FF0000"/>
                </a:solidFill>
                <a:latin typeface="Narkisim" panose="020E0502050101010101" pitchFamily="34" charset="-79"/>
                <a:cs typeface="Narkisim" panose="020E0502050101010101" pitchFamily="34" charset="-79"/>
              </a:rPr>
              <a:t>(לעדכן שעות פעילות)</a:t>
            </a:r>
            <a:r>
              <a:rPr lang="he-IL" dirty="0">
                <a:latin typeface="Narkisim" panose="020E0502050101010101" pitchFamily="34" charset="-79"/>
                <a:cs typeface="Narkisim" panose="020E0502050101010101" pitchFamily="34" charset="-79"/>
              </a:rPr>
              <a:t/>
            </a:r>
            <a:br>
              <a:rPr lang="he-IL" dirty="0">
                <a:latin typeface="Narkisim" panose="020E0502050101010101" pitchFamily="34" charset="-79"/>
                <a:cs typeface="Narkisim" panose="020E0502050101010101" pitchFamily="34" charset="-79"/>
              </a:rPr>
            </a:br>
            <a:endParaRPr lang="he-IL" dirty="0">
              <a:latin typeface="Narkisim" panose="020E0502050101010101" pitchFamily="34" charset="-79"/>
              <a:cs typeface="Narkisim" panose="020E0502050101010101" pitchFamily="34" charset="-79"/>
            </a:endParaRPr>
          </a:p>
          <a:p>
            <a:pPr fontAlgn="base"/>
            <a:r>
              <a:rPr lang="he-IL" b="1" cap="all" dirty="0">
                <a:latin typeface="Narkisim" panose="020E0502050101010101" pitchFamily="34" charset="-79"/>
                <a:cs typeface="Narkisim" panose="020E0502050101010101" pitchFamily="34" charset="-79"/>
              </a:rPr>
              <a:t>כניסות פעילות:</a:t>
            </a:r>
          </a:p>
          <a:p>
            <a:pPr fontAlgn="base"/>
            <a:r>
              <a:rPr lang="he-IL" b="1" dirty="0">
                <a:latin typeface="Narkisim" panose="020E0502050101010101" pitchFamily="34" charset="-79"/>
                <a:cs typeface="Narkisim" panose="020E0502050101010101" pitchFamily="34" charset="-79"/>
              </a:rPr>
              <a:t>כניסה ראשית- </a:t>
            </a:r>
            <a:r>
              <a:rPr lang="he-IL" dirty="0">
                <a:latin typeface="Narkisim" panose="020E0502050101010101" pitchFamily="34" charset="-79"/>
                <a:cs typeface="Narkisim" panose="020E0502050101010101" pitchFamily="34" charset="-79"/>
              </a:rPr>
              <a:t>פעילה החל משעת הפתיחה ועד 23:00.</a:t>
            </a:r>
          </a:p>
          <a:p>
            <a:pPr fontAlgn="base"/>
            <a:r>
              <a:rPr lang="he-IL" b="1" dirty="0">
                <a:latin typeface="Narkisim" panose="020E0502050101010101" pitchFamily="34" charset="-79"/>
                <a:cs typeface="Narkisim" panose="020E0502050101010101" pitchFamily="34" charset="-79"/>
              </a:rPr>
              <a:t>דלת שבת- </a:t>
            </a:r>
            <a:r>
              <a:rPr lang="he-IL" dirty="0">
                <a:latin typeface="Narkisim" panose="020E0502050101010101" pitchFamily="34" charset="-79"/>
                <a:cs typeface="Narkisim" panose="020E0502050101010101" pitchFamily="34" charset="-79"/>
              </a:rPr>
              <a:t>פעילה החל משעת הפתיחה ועד 23:00. פרט לשבתות וחגים בהן היא פתוחה למשך כל השבת/חג.</a:t>
            </a:r>
            <a:br>
              <a:rPr lang="he-IL" dirty="0">
                <a:latin typeface="Narkisim" panose="020E0502050101010101" pitchFamily="34" charset="-79"/>
                <a:cs typeface="Narkisim" panose="020E0502050101010101" pitchFamily="34" charset="-79"/>
              </a:rPr>
            </a:br>
            <a:endParaRPr lang="he-IL" dirty="0">
              <a:latin typeface="Narkisim" panose="020E0502050101010101" pitchFamily="34" charset="-79"/>
              <a:cs typeface="Narkisim" panose="020E0502050101010101" pitchFamily="34" charset="-79"/>
            </a:endParaRPr>
          </a:p>
          <a:p>
            <a:pPr fontAlgn="base"/>
            <a:r>
              <a:rPr lang="he-IL" dirty="0">
                <a:latin typeface="Narkisim" panose="020E0502050101010101" pitchFamily="34" charset="-79"/>
                <a:cs typeface="Narkisim" panose="020E0502050101010101" pitchFamily="34" charset="-79"/>
              </a:rPr>
              <a:t>*יש להגיע עם שטר החוב ותעודה מזהה      </a:t>
            </a:r>
          </a:p>
          <a:p>
            <a:endParaRPr lang="he-IL" dirty="0"/>
          </a:p>
        </p:txBody>
      </p:sp>
      <p:sp>
        <p:nvSpPr>
          <p:cNvPr id="22" name="מלבן 21"/>
          <p:cNvSpPr/>
          <p:nvPr/>
        </p:nvSpPr>
        <p:spPr>
          <a:xfrm>
            <a:off x="2" y="793587"/>
            <a:ext cx="2063677" cy="63610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Narkisim" panose="020E0502050101010101" pitchFamily="34" charset="-79"/>
                <a:cs typeface="Narkisim" panose="020E0502050101010101" pitchFamily="34" charset="-79"/>
              </a:rPr>
              <a:t>לקבלת טיפול רפואי</a:t>
            </a:r>
          </a:p>
        </p:txBody>
      </p:sp>
      <p:sp>
        <p:nvSpPr>
          <p:cNvPr id="23" name="מלבן 22"/>
          <p:cNvSpPr/>
          <p:nvPr/>
        </p:nvSpPr>
        <p:spPr>
          <a:xfrm>
            <a:off x="1" y="1434076"/>
            <a:ext cx="2063677" cy="636105"/>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Narkisim" panose="020E0502050101010101" pitchFamily="34" charset="-79"/>
                <a:cs typeface="Narkisim" panose="020E0502050101010101" pitchFamily="34" charset="-79"/>
              </a:rPr>
              <a:t>לתשלום שטרות חוב</a:t>
            </a:r>
          </a:p>
        </p:txBody>
      </p:sp>
      <p:sp>
        <p:nvSpPr>
          <p:cNvPr id="24" name="מלבן 23"/>
          <p:cNvSpPr/>
          <p:nvPr/>
        </p:nvSpPr>
        <p:spPr>
          <a:xfrm>
            <a:off x="0" y="2047837"/>
            <a:ext cx="2063677" cy="6361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Narkisim" panose="020E0502050101010101" pitchFamily="34" charset="-79"/>
                <a:cs typeface="Narkisim" panose="020E0502050101010101" pitchFamily="34" charset="-79"/>
              </a:rPr>
              <a:t>מחירים</a:t>
            </a:r>
          </a:p>
        </p:txBody>
      </p:sp>
      <p:pic>
        <p:nvPicPr>
          <p:cNvPr id="25" name="תמונה 24" descr="מרכז רפואי מיראעירייהז.png"/>
          <p:cNvPicPr/>
          <p:nvPr/>
        </p:nvPicPr>
        <p:blipFill>
          <a:blip r:embed="rId6">
            <a:extLst>
              <a:ext uri="{28A0092B-C50C-407E-A947-70E740481C1C}">
                <a14:useLocalDpi xmlns:a14="http://schemas.microsoft.com/office/drawing/2010/main" val="0"/>
              </a:ext>
            </a:extLst>
          </a:blip>
          <a:srcRect/>
          <a:stretch>
            <a:fillRect/>
          </a:stretch>
        </p:blipFill>
        <p:spPr bwMode="auto">
          <a:xfrm>
            <a:off x="11093116" y="44611"/>
            <a:ext cx="1075338" cy="751988"/>
          </a:xfrm>
          <a:prstGeom prst="rect">
            <a:avLst/>
          </a:prstGeom>
          <a:noFill/>
          <a:ln>
            <a:noFill/>
          </a:ln>
          <a:extLst/>
        </p:spPr>
      </p:pic>
      <p:pic>
        <p:nvPicPr>
          <p:cNvPr id="26" name="תמונה 25"/>
          <p:cNvPicPr/>
          <p:nvPr/>
        </p:nvPicPr>
        <p:blipFill>
          <a:blip r:embed="rId7">
            <a:extLst>
              <a:ext uri="{28A0092B-C50C-407E-A947-70E740481C1C}">
                <a14:useLocalDpi xmlns:a14="http://schemas.microsoft.com/office/drawing/2010/main" val="0"/>
              </a:ext>
            </a:extLst>
          </a:blip>
          <a:srcRect/>
          <a:stretch>
            <a:fillRect/>
          </a:stretch>
        </p:blipFill>
        <p:spPr bwMode="auto">
          <a:xfrm>
            <a:off x="10104725" y="37696"/>
            <a:ext cx="892154" cy="758903"/>
          </a:xfrm>
          <a:prstGeom prst="rect">
            <a:avLst/>
          </a:prstGeom>
          <a:noFill/>
          <a:ln>
            <a:noFill/>
          </a:ln>
          <a:extLst/>
        </p:spPr>
      </p:pic>
    </p:spTree>
    <p:extLst>
      <p:ext uri="{BB962C8B-B14F-4D97-AF65-F5344CB8AC3E}">
        <p14:creationId xmlns:p14="http://schemas.microsoft.com/office/powerpoint/2010/main" val="1150534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מלבן 8"/>
          <p:cNvSpPr/>
          <p:nvPr/>
        </p:nvSpPr>
        <p:spPr>
          <a:xfrm>
            <a:off x="-7" y="834107"/>
            <a:ext cx="12180280" cy="4967151"/>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graphicFrame>
        <p:nvGraphicFramePr>
          <p:cNvPr id="4" name="טבלה 3"/>
          <p:cNvGraphicFramePr>
            <a:graphicFrameLocks noGrp="1"/>
          </p:cNvGraphicFramePr>
          <p:nvPr>
            <p:extLst>
              <p:ext uri="{D42A27DB-BD31-4B8C-83A1-F6EECF244321}">
                <p14:modId xmlns:p14="http://schemas.microsoft.com/office/powerpoint/2010/main" val="447642380"/>
              </p:ext>
            </p:extLst>
          </p:nvPr>
        </p:nvGraphicFramePr>
        <p:xfrm>
          <a:off x="-7" y="-1"/>
          <a:ext cx="12192006" cy="822960"/>
        </p:xfrm>
        <a:graphic>
          <a:graphicData uri="http://schemas.openxmlformats.org/drawingml/2006/table">
            <a:tbl>
              <a:tblPr rtl="1" firstRow="1" bandRow="1">
                <a:tableStyleId>{69CF1AB2-1976-4502-BF36-3FF5EA218861}</a:tableStyleId>
              </a:tblPr>
              <a:tblGrid>
                <a:gridCol w="2032001">
                  <a:extLst>
                    <a:ext uri="{9D8B030D-6E8A-4147-A177-3AD203B41FA5}">
                      <a16:colId xmlns:a16="http://schemas.microsoft.com/office/drawing/2014/main" xmlns="" val="3588930921"/>
                    </a:ext>
                  </a:extLst>
                </a:gridCol>
                <a:gridCol w="2032001">
                  <a:extLst>
                    <a:ext uri="{9D8B030D-6E8A-4147-A177-3AD203B41FA5}">
                      <a16:colId xmlns:a16="http://schemas.microsoft.com/office/drawing/2014/main" xmlns="" val="3903018655"/>
                    </a:ext>
                  </a:extLst>
                </a:gridCol>
                <a:gridCol w="2032001">
                  <a:extLst>
                    <a:ext uri="{9D8B030D-6E8A-4147-A177-3AD203B41FA5}">
                      <a16:colId xmlns:a16="http://schemas.microsoft.com/office/drawing/2014/main" xmlns="" val="922180875"/>
                    </a:ext>
                  </a:extLst>
                </a:gridCol>
                <a:gridCol w="2032001">
                  <a:extLst>
                    <a:ext uri="{9D8B030D-6E8A-4147-A177-3AD203B41FA5}">
                      <a16:colId xmlns:a16="http://schemas.microsoft.com/office/drawing/2014/main" xmlns="" val="2731618935"/>
                    </a:ext>
                  </a:extLst>
                </a:gridCol>
                <a:gridCol w="2032001">
                  <a:extLst>
                    <a:ext uri="{9D8B030D-6E8A-4147-A177-3AD203B41FA5}">
                      <a16:colId xmlns:a16="http://schemas.microsoft.com/office/drawing/2014/main" xmlns="" val="2294285219"/>
                    </a:ext>
                  </a:extLst>
                </a:gridCol>
                <a:gridCol w="2032001">
                  <a:extLst>
                    <a:ext uri="{9D8B030D-6E8A-4147-A177-3AD203B41FA5}">
                      <a16:colId xmlns:a16="http://schemas.microsoft.com/office/drawing/2014/main" xmlns="" val="3596939979"/>
                    </a:ext>
                  </a:extLst>
                </a:gridCol>
              </a:tblGrid>
              <a:tr h="822960">
                <a:tc>
                  <a:txBody>
                    <a:bodyPr/>
                    <a:lstStyle/>
                    <a:p>
                      <a:pPr algn="ctr" rtl="1"/>
                      <a:endParaRPr lang="he-IL" dirty="0"/>
                    </a:p>
                  </a:txBody>
                  <a:tcPr anchor="ctr"/>
                </a:tc>
                <a:tc>
                  <a:txBody>
                    <a:bodyPr/>
                    <a:lstStyle/>
                    <a:p>
                      <a:pPr algn="ctr" rtl="1"/>
                      <a:r>
                        <a:rPr lang="he-IL" sz="2400" dirty="0">
                          <a:latin typeface="David" panose="020E0502060401010101" pitchFamily="34" charset="-79"/>
                          <a:cs typeface="David" panose="020E0502060401010101" pitchFamily="34" charset="-79"/>
                        </a:rPr>
                        <a:t>ראשי</a:t>
                      </a:r>
                    </a:p>
                  </a:txBody>
                  <a:tcPr anchor="ctr">
                    <a:solidFill>
                      <a:schemeClr val="accent1">
                        <a:lumMod val="20000"/>
                        <a:lumOff val="80000"/>
                      </a:schemeClr>
                    </a:solidFill>
                  </a:tcPr>
                </a:tc>
                <a:tc>
                  <a:txBody>
                    <a:bodyPr/>
                    <a:lstStyle/>
                    <a:p>
                      <a:pPr algn="ctr" rtl="1"/>
                      <a:r>
                        <a:rPr lang="he-IL" sz="2400" dirty="0">
                          <a:latin typeface="David" panose="020E0502060401010101" pitchFamily="34" charset="-79"/>
                          <a:cs typeface="David" panose="020E0502060401010101" pitchFamily="34" charset="-79"/>
                        </a:rPr>
                        <a:t>אודותינו</a:t>
                      </a:r>
                    </a:p>
                  </a:txBody>
                  <a:tcPr anchor="ctr">
                    <a:solidFill>
                      <a:schemeClr val="accent1">
                        <a:lumMod val="20000"/>
                        <a:lumOff val="80000"/>
                      </a:schemeClr>
                    </a:solidFill>
                  </a:tcPr>
                </a:tc>
                <a:tc>
                  <a:txBody>
                    <a:bodyPr/>
                    <a:lstStyle/>
                    <a:p>
                      <a:pPr algn="ctr" rtl="1"/>
                      <a:r>
                        <a:rPr lang="he-IL" sz="2400" dirty="0">
                          <a:latin typeface="David" panose="020E0502060401010101" pitchFamily="34" charset="-79"/>
                          <a:cs typeface="David" panose="020E0502060401010101" pitchFamily="34" charset="-79"/>
                        </a:rPr>
                        <a:t>השירותים הניתנים במקום</a:t>
                      </a:r>
                    </a:p>
                  </a:txBody>
                  <a:tcPr anchor="ctr">
                    <a:solidFill>
                      <a:schemeClr val="accent1">
                        <a:lumMod val="20000"/>
                        <a:lumOff val="80000"/>
                      </a:schemeClr>
                    </a:solidFill>
                  </a:tcPr>
                </a:tc>
                <a:tc>
                  <a:txBody>
                    <a:bodyPr/>
                    <a:lstStyle/>
                    <a:p>
                      <a:pPr algn="ctr" rtl="1"/>
                      <a:r>
                        <a:rPr lang="he-IL" sz="2400" dirty="0">
                          <a:latin typeface="David" panose="020E0502060401010101" pitchFamily="34" charset="-79"/>
                          <a:cs typeface="David" panose="020E0502060401010101" pitchFamily="34" charset="-79"/>
                        </a:rPr>
                        <a:t>דרכי הגעה</a:t>
                      </a:r>
                    </a:p>
                  </a:txBody>
                  <a:tcPr anchor="ctr">
                    <a:solidFill>
                      <a:schemeClr val="accent1">
                        <a:lumMod val="20000"/>
                        <a:lumOff val="80000"/>
                      </a:schemeClr>
                    </a:solidFill>
                  </a:tcPr>
                </a:tc>
                <a:tc>
                  <a:txBody>
                    <a:bodyPr/>
                    <a:lstStyle/>
                    <a:p>
                      <a:pPr algn="ctr" rtl="1"/>
                      <a:r>
                        <a:rPr lang="he-IL" sz="2400" dirty="0">
                          <a:latin typeface="David" panose="020E0502060401010101" pitchFamily="34" charset="-79"/>
                          <a:cs typeface="David" panose="020E0502060401010101" pitchFamily="34" charset="-79"/>
                        </a:rPr>
                        <a:t>שעות פעילות ומחירים</a:t>
                      </a:r>
                    </a:p>
                  </a:txBody>
                  <a:tcPr anchor="ctr">
                    <a:solidFill>
                      <a:schemeClr val="accent1"/>
                    </a:solidFill>
                  </a:tcPr>
                </a:tc>
                <a:extLst>
                  <a:ext uri="{0D108BD9-81ED-4DB2-BD59-A6C34878D82A}">
                    <a16:rowId xmlns:a16="http://schemas.microsoft.com/office/drawing/2014/main" xmlns="" val="1300416821"/>
                  </a:ext>
                </a:extLst>
              </a:tr>
            </a:tbl>
          </a:graphicData>
        </a:graphic>
      </p:graphicFrame>
      <p:sp>
        <p:nvSpPr>
          <p:cNvPr id="49" name="מלבן 48"/>
          <p:cNvSpPr/>
          <p:nvPr/>
        </p:nvSpPr>
        <p:spPr>
          <a:xfrm>
            <a:off x="-7" y="5794357"/>
            <a:ext cx="12192007" cy="10636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50" name="תמונה 4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09900" y="6306739"/>
            <a:ext cx="400050" cy="342900"/>
          </a:xfrm>
          <a:prstGeom prst="rect">
            <a:avLst/>
          </a:prstGeom>
        </p:spPr>
      </p:pic>
      <p:pic>
        <p:nvPicPr>
          <p:cNvPr id="51" name="תמונה 5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92366" y="6326178"/>
            <a:ext cx="323850" cy="342900"/>
          </a:xfrm>
          <a:prstGeom prst="rect">
            <a:avLst/>
          </a:prstGeom>
        </p:spPr>
      </p:pic>
      <p:sp>
        <p:nvSpPr>
          <p:cNvPr id="54" name="TextBox 53"/>
          <p:cNvSpPr txBox="1"/>
          <p:nvPr/>
        </p:nvSpPr>
        <p:spPr>
          <a:xfrm>
            <a:off x="5469969" y="5794203"/>
            <a:ext cx="1788626" cy="369332"/>
          </a:xfrm>
          <a:prstGeom prst="rect">
            <a:avLst/>
          </a:prstGeom>
          <a:noFill/>
        </p:spPr>
        <p:txBody>
          <a:bodyPr wrap="square" rtlCol="1">
            <a:spAutoFit/>
          </a:bodyPr>
          <a:lstStyle/>
          <a:p>
            <a:r>
              <a:rPr lang="he-IL" b="1" u="sng" dirty="0">
                <a:latin typeface="Narkisim" panose="020E0502050101010101" pitchFamily="34" charset="-79"/>
                <a:cs typeface="Narkisim" panose="020E0502050101010101" pitchFamily="34" charset="-79"/>
              </a:rPr>
              <a:t>פרטי התקשרות</a:t>
            </a:r>
          </a:p>
        </p:txBody>
      </p:sp>
      <p:sp>
        <p:nvSpPr>
          <p:cNvPr id="55" name="TextBox 54"/>
          <p:cNvSpPr txBox="1"/>
          <p:nvPr/>
        </p:nvSpPr>
        <p:spPr>
          <a:xfrm>
            <a:off x="5066491" y="6284340"/>
            <a:ext cx="1891300"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טלפון: 073-275-6142</a:t>
            </a:r>
          </a:p>
        </p:txBody>
      </p:sp>
      <p:sp>
        <p:nvSpPr>
          <p:cNvPr id="56" name="TextBox 55"/>
          <p:cNvSpPr txBox="1"/>
          <p:nvPr/>
        </p:nvSpPr>
        <p:spPr>
          <a:xfrm>
            <a:off x="383231" y="6280307"/>
            <a:ext cx="4097539"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דואר אלקטרוני: </a:t>
            </a:r>
            <a:r>
              <a:rPr lang="en-US" dirty="0"/>
              <a:t>meragh@dimona.muni.il</a:t>
            </a:r>
            <a:endParaRPr lang="he-IL" dirty="0">
              <a:latin typeface="Narkisim" panose="020E0502050101010101" pitchFamily="34" charset="-79"/>
              <a:cs typeface="Narkisim" panose="020E0502050101010101" pitchFamily="34" charset="-79"/>
            </a:endParaRPr>
          </a:p>
        </p:txBody>
      </p:sp>
      <p:pic>
        <p:nvPicPr>
          <p:cNvPr id="57" name="תמונה 5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36691" y="6282572"/>
            <a:ext cx="372868" cy="372868"/>
          </a:xfrm>
          <a:prstGeom prst="rect">
            <a:avLst/>
          </a:prstGeom>
        </p:spPr>
      </p:pic>
      <p:sp>
        <p:nvSpPr>
          <p:cNvPr id="58" name="TextBox 57"/>
          <p:cNvSpPr txBox="1"/>
          <p:nvPr/>
        </p:nvSpPr>
        <p:spPr>
          <a:xfrm>
            <a:off x="7254250" y="6326178"/>
            <a:ext cx="2225900" cy="338554"/>
          </a:xfrm>
          <a:prstGeom prst="rect">
            <a:avLst/>
          </a:prstGeom>
          <a:noFill/>
        </p:spPr>
        <p:txBody>
          <a:bodyPr wrap="square" rtlCol="1">
            <a:spAutoFit/>
          </a:bodyPr>
          <a:lstStyle/>
          <a:p>
            <a:r>
              <a:rPr lang="en-US" sz="1600" dirty="0" err="1">
                <a:latin typeface="Narkisim" panose="020E0502050101010101" pitchFamily="34" charset="-79"/>
                <a:cs typeface="Narkisim" panose="020E0502050101010101" pitchFamily="34" charset="-79"/>
              </a:rPr>
              <a:t>Merage-ergency</a:t>
            </a:r>
            <a:r>
              <a:rPr lang="en-US" sz="1600" dirty="0">
                <a:latin typeface="Narkisim" panose="020E0502050101010101" pitchFamily="34" charset="-79"/>
                <a:cs typeface="Narkisim" panose="020E0502050101010101" pitchFamily="34" charset="-79"/>
              </a:rPr>
              <a:t> center</a:t>
            </a:r>
            <a:endParaRPr lang="he-IL" sz="1600" dirty="0">
              <a:latin typeface="Narkisim" panose="020E0502050101010101" pitchFamily="34" charset="-79"/>
              <a:cs typeface="Narkisim" panose="020E0502050101010101" pitchFamily="34" charset="-79"/>
            </a:endParaRPr>
          </a:p>
        </p:txBody>
      </p:sp>
      <p:sp>
        <p:nvSpPr>
          <p:cNvPr id="59" name="TextBox 58"/>
          <p:cNvSpPr txBox="1"/>
          <p:nvPr/>
        </p:nvSpPr>
        <p:spPr>
          <a:xfrm>
            <a:off x="9784745" y="6284340"/>
            <a:ext cx="2345635" cy="369332"/>
          </a:xfrm>
          <a:prstGeom prst="rect">
            <a:avLst/>
          </a:prstGeom>
          <a:noFill/>
        </p:spPr>
        <p:txBody>
          <a:bodyPr wrap="square" rtlCol="1">
            <a:spAutoFit/>
          </a:bodyPr>
          <a:lstStyle/>
          <a:p>
            <a:r>
              <a:rPr lang="he-IL" dirty="0">
                <a:latin typeface="Narkisim" panose="020E0502050101010101" pitchFamily="34" charset="-79"/>
                <a:cs typeface="Narkisim" panose="020E0502050101010101" pitchFamily="34" charset="-79"/>
              </a:rPr>
              <a:t>רחוב הרצל 16, דימונה</a:t>
            </a:r>
            <a:endParaRPr lang="he-IL" dirty="0"/>
          </a:p>
        </p:txBody>
      </p:sp>
      <p:sp>
        <p:nvSpPr>
          <p:cNvPr id="8" name="TextBox 7"/>
          <p:cNvSpPr txBox="1"/>
          <p:nvPr/>
        </p:nvSpPr>
        <p:spPr>
          <a:xfrm>
            <a:off x="3657600" y="1217662"/>
            <a:ext cx="8070295" cy="6186309"/>
          </a:xfrm>
          <a:prstGeom prst="rect">
            <a:avLst/>
          </a:prstGeom>
          <a:noFill/>
        </p:spPr>
        <p:txBody>
          <a:bodyPr wrap="square" rtlCol="1">
            <a:spAutoFit/>
          </a:bodyPr>
          <a:lstStyle/>
          <a:p>
            <a:pPr fontAlgn="base"/>
            <a:r>
              <a:rPr lang="he-IL" b="1" cap="all" dirty="0" smtClean="0">
                <a:latin typeface="David" panose="020E0502060401010101" pitchFamily="34" charset="-79"/>
                <a:cs typeface="David" panose="020E0502060401010101" pitchFamily="34" charset="-79"/>
              </a:rPr>
              <a:t>קופת חולים כללית                                                              </a:t>
            </a:r>
          </a:p>
          <a:p>
            <a:pPr fontAlgn="base"/>
            <a:r>
              <a:rPr lang="he-IL" dirty="0" smtClean="0">
                <a:latin typeface="David" panose="020E0502060401010101" pitchFamily="34" charset="-79"/>
                <a:cs typeface="David" panose="020E0502060401010101" pitchFamily="34" charset="-79"/>
              </a:rPr>
              <a:t>ימי </a:t>
            </a:r>
            <a:r>
              <a:rPr lang="he-IL" dirty="0">
                <a:latin typeface="David" panose="020E0502060401010101" pitchFamily="34" charset="-79"/>
                <a:cs typeface="David" panose="020E0502060401010101" pitchFamily="34" charset="-79"/>
              </a:rPr>
              <a:t>ראשון עד חמישי: 85 </a:t>
            </a:r>
            <a:r>
              <a:rPr lang="he-IL" dirty="0" smtClean="0">
                <a:latin typeface="David" panose="020E0502060401010101" pitchFamily="34" charset="-79"/>
                <a:cs typeface="David" panose="020E0502060401010101" pitchFamily="34" charset="-79"/>
              </a:rPr>
              <a:t>₪ </a:t>
            </a:r>
            <a:endParaRPr lang="he-IL" dirty="0">
              <a:latin typeface="David" panose="020E0502060401010101" pitchFamily="34" charset="-79"/>
              <a:cs typeface="David" panose="020E0502060401010101" pitchFamily="34" charset="-79"/>
            </a:endParaRPr>
          </a:p>
          <a:p>
            <a:pPr fontAlgn="base"/>
            <a:r>
              <a:rPr lang="he-IL" dirty="0">
                <a:latin typeface="David" panose="020E0502060401010101" pitchFamily="34" charset="-79"/>
                <a:cs typeface="David" panose="020E0502060401010101" pitchFamily="34" charset="-79"/>
              </a:rPr>
              <a:t>ימי שישי, שבת וחגים : 42 </a:t>
            </a:r>
            <a:r>
              <a:rPr lang="he-IL" dirty="0" smtClean="0">
                <a:latin typeface="David" panose="020E0502060401010101" pitchFamily="34" charset="-79"/>
                <a:cs typeface="David" panose="020E0502060401010101" pitchFamily="34" charset="-79"/>
              </a:rPr>
              <a:t>₪ </a:t>
            </a:r>
            <a:r>
              <a:rPr lang="he-IL" dirty="0">
                <a:latin typeface="David" panose="020E0502060401010101" pitchFamily="34" charset="-79"/>
                <a:cs typeface="David" panose="020E0502060401010101" pitchFamily="34" charset="-79"/>
              </a:rPr>
              <a:t/>
            </a:r>
            <a:br>
              <a:rPr lang="he-IL" dirty="0">
                <a:latin typeface="David" panose="020E0502060401010101" pitchFamily="34" charset="-79"/>
                <a:cs typeface="David" panose="020E0502060401010101" pitchFamily="34" charset="-79"/>
              </a:rPr>
            </a:br>
            <a:r>
              <a:rPr lang="he-IL" b="1" cap="all" dirty="0" smtClean="0">
                <a:latin typeface="David" panose="020E0502060401010101" pitchFamily="34" charset="-79"/>
                <a:cs typeface="David" panose="020E0502060401010101" pitchFamily="34" charset="-79"/>
              </a:rPr>
              <a:t>קופת חולים מכבי</a:t>
            </a:r>
          </a:p>
          <a:p>
            <a:pPr fontAlgn="base"/>
            <a:r>
              <a:rPr lang="he-IL" dirty="0" smtClean="0">
                <a:latin typeface="David" panose="020E0502060401010101" pitchFamily="34" charset="-79"/>
                <a:cs typeface="David" panose="020E0502060401010101" pitchFamily="34" charset="-79"/>
              </a:rPr>
              <a:t>עד השעה 12 בלילה: 85 ₪ </a:t>
            </a:r>
          </a:p>
          <a:p>
            <a:pPr fontAlgn="base"/>
            <a:r>
              <a:rPr lang="he-IL" dirty="0" smtClean="0">
                <a:latin typeface="David" panose="020E0502060401010101" pitchFamily="34" charset="-79"/>
                <a:cs typeface="David" panose="020E0502060401010101" pitchFamily="34" charset="-79"/>
              </a:rPr>
              <a:t>החל מ-12 בלילה ועד 7 בבוקר: 21 ₪ </a:t>
            </a:r>
          </a:p>
          <a:p>
            <a:pPr fontAlgn="base"/>
            <a:r>
              <a:rPr lang="he-IL" b="1" cap="all" dirty="0" smtClean="0">
                <a:latin typeface="David" panose="020E0502060401010101" pitchFamily="34" charset="-79"/>
                <a:cs typeface="David" panose="020E0502060401010101" pitchFamily="34" charset="-79"/>
              </a:rPr>
              <a:t>קופת חולים לאומית</a:t>
            </a:r>
          </a:p>
          <a:p>
            <a:pPr fontAlgn="base"/>
            <a:r>
              <a:rPr lang="he-IL" dirty="0" smtClean="0">
                <a:latin typeface="David" panose="020E0502060401010101" pitchFamily="34" charset="-79"/>
                <a:cs typeface="David" panose="020E0502060401010101" pitchFamily="34" charset="-79"/>
              </a:rPr>
              <a:t>75 ₪ </a:t>
            </a:r>
            <a:endParaRPr lang="he-IL" dirty="0">
              <a:latin typeface="David" panose="020E0502060401010101" pitchFamily="34" charset="-79"/>
              <a:cs typeface="David" panose="020E0502060401010101" pitchFamily="34" charset="-79"/>
            </a:endParaRPr>
          </a:p>
          <a:p>
            <a:pPr fontAlgn="base"/>
            <a:r>
              <a:rPr lang="he-IL" b="1" cap="all" dirty="0">
                <a:latin typeface="David" panose="020E0502060401010101" pitchFamily="34" charset="-79"/>
                <a:cs typeface="David" panose="020E0502060401010101" pitchFamily="34" charset="-79"/>
              </a:rPr>
              <a:t>קופת חולים מאוחדת</a:t>
            </a:r>
          </a:p>
          <a:p>
            <a:pPr fontAlgn="base"/>
            <a:r>
              <a:rPr lang="he-IL" dirty="0">
                <a:latin typeface="David" panose="020E0502060401010101" pitchFamily="34" charset="-79"/>
                <a:cs typeface="David" panose="020E0502060401010101" pitchFamily="34" charset="-79"/>
              </a:rPr>
              <a:t>168 </a:t>
            </a:r>
            <a:r>
              <a:rPr lang="he-IL" dirty="0" smtClean="0">
                <a:latin typeface="David" panose="020E0502060401010101" pitchFamily="34" charset="-79"/>
                <a:cs typeface="David" panose="020E0502060401010101" pitchFamily="34" charset="-79"/>
              </a:rPr>
              <a:t>₪ </a:t>
            </a:r>
            <a:endParaRPr lang="he-IL" dirty="0">
              <a:latin typeface="David" panose="020E0502060401010101" pitchFamily="34" charset="-79"/>
              <a:cs typeface="David" panose="020E0502060401010101" pitchFamily="34" charset="-79"/>
            </a:endParaRPr>
          </a:p>
          <a:p>
            <a:pPr fontAlgn="base"/>
            <a:r>
              <a:rPr lang="he-IL" dirty="0">
                <a:latin typeface="David" panose="020E0502060401010101" pitchFamily="34" charset="-79"/>
                <a:cs typeface="David" panose="020E0502060401010101" pitchFamily="34" charset="-79"/>
              </a:rPr>
              <a:t>(על חברי קופת חולים מאוחדת לשמור את הקבלה ולפנות לקופת החולים לקבלת החזר חלקי של הסכום ששולם</a:t>
            </a:r>
            <a:r>
              <a:rPr lang="he-IL" dirty="0" smtClean="0">
                <a:latin typeface="David" panose="020E0502060401010101" pitchFamily="34" charset="-79"/>
                <a:cs typeface="David" panose="020E0502060401010101" pitchFamily="34" charset="-79"/>
              </a:rPr>
              <a:t>)</a:t>
            </a:r>
          </a:p>
          <a:p>
            <a:pPr fontAlgn="base"/>
            <a:r>
              <a:rPr lang="he-IL" b="1" dirty="0" smtClean="0">
                <a:latin typeface="David" panose="020E0502060401010101" pitchFamily="34" charset="-79"/>
                <a:cs typeface="David" panose="020E0502060401010101" pitchFamily="34" charset="-79"/>
              </a:rPr>
              <a:t>ניצולי שואה</a:t>
            </a:r>
          </a:p>
          <a:p>
            <a:pPr fontAlgn="base"/>
            <a:r>
              <a:rPr lang="he-IL" b="1" dirty="0" smtClean="0">
                <a:latin typeface="David" panose="020E0502060401010101" pitchFamily="34" charset="-79"/>
                <a:cs typeface="David" panose="020E0502060401010101" pitchFamily="34" charset="-79"/>
              </a:rPr>
              <a:t>10 ₪ </a:t>
            </a:r>
          </a:p>
          <a:p>
            <a:pPr fontAlgn="base"/>
            <a:r>
              <a:rPr lang="he-IL" b="1" dirty="0" smtClean="0">
                <a:latin typeface="David" panose="020E0502060401010101" pitchFamily="34" charset="-79"/>
                <a:cs typeface="David" panose="020E0502060401010101" pitchFamily="34" charset="-79"/>
              </a:rPr>
              <a:t>תייר/עובד זר</a:t>
            </a:r>
          </a:p>
          <a:p>
            <a:pPr fontAlgn="base"/>
            <a:r>
              <a:rPr lang="he-IL" b="1" dirty="0" smtClean="0">
                <a:latin typeface="David" panose="020E0502060401010101" pitchFamily="34" charset="-79"/>
                <a:cs typeface="David" panose="020E0502060401010101" pitchFamily="34" charset="-79"/>
              </a:rPr>
              <a:t>300 ₪ </a:t>
            </a:r>
          </a:p>
          <a:p>
            <a:pPr fontAlgn="base"/>
            <a:endParaRPr lang="he-IL" b="1" dirty="0" smtClean="0">
              <a:latin typeface="David" panose="020E0502060401010101" pitchFamily="34" charset="-79"/>
              <a:cs typeface="David" panose="020E0502060401010101" pitchFamily="34" charset="-79"/>
            </a:endParaRPr>
          </a:p>
          <a:p>
            <a:pPr fontAlgn="base"/>
            <a:endParaRPr lang="he-IL" b="1" dirty="0" smtClean="0">
              <a:latin typeface="David" panose="020E0502060401010101" pitchFamily="34" charset="-79"/>
              <a:cs typeface="David" panose="020E0502060401010101" pitchFamily="34" charset="-79"/>
            </a:endParaRPr>
          </a:p>
          <a:p>
            <a:pPr fontAlgn="base"/>
            <a:endParaRPr lang="he-IL" b="1" dirty="0">
              <a:latin typeface="David" panose="020E0502060401010101" pitchFamily="34" charset="-79"/>
              <a:cs typeface="David" panose="020E0502060401010101" pitchFamily="34" charset="-79"/>
            </a:endParaRPr>
          </a:p>
          <a:p>
            <a:pPr fontAlgn="base"/>
            <a:endParaRPr lang="he-IL" dirty="0">
              <a:latin typeface="David" panose="020E0502060401010101" pitchFamily="34" charset="-79"/>
              <a:cs typeface="David" panose="020E0502060401010101" pitchFamily="34" charset="-79"/>
            </a:endParaRPr>
          </a:p>
          <a:p>
            <a:pPr fontAlgn="base"/>
            <a:r>
              <a:rPr lang="he-IL" dirty="0">
                <a:latin typeface="Narkisim" panose="020E0502050101010101" pitchFamily="34" charset="-79"/>
                <a:cs typeface="Narkisim" panose="020E0502050101010101" pitchFamily="34" charset="-79"/>
              </a:rPr>
              <a:t> </a:t>
            </a:r>
          </a:p>
          <a:p>
            <a:endParaRPr lang="he-IL" dirty="0"/>
          </a:p>
        </p:txBody>
      </p:sp>
      <p:sp>
        <p:nvSpPr>
          <p:cNvPr id="22" name="מלבן 21"/>
          <p:cNvSpPr/>
          <p:nvPr/>
        </p:nvSpPr>
        <p:spPr>
          <a:xfrm>
            <a:off x="2" y="793587"/>
            <a:ext cx="2063677" cy="63610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Narkisim" panose="020E0502050101010101" pitchFamily="34" charset="-79"/>
                <a:cs typeface="Narkisim" panose="020E0502050101010101" pitchFamily="34" charset="-79"/>
              </a:rPr>
              <a:t>לקבלת טיפול רפואי</a:t>
            </a:r>
          </a:p>
        </p:txBody>
      </p:sp>
      <p:sp>
        <p:nvSpPr>
          <p:cNvPr id="23" name="מלבן 22"/>
          <p:cNvSpPr/>
          <p:nvPr/>
        </p:nvSpPr>
        <p:spPr>
          <a:xfrm>
            <a:off x="1" y="1434076"/>
            <a:ext cx="2063677" cy="63610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Narkisim" panose="020E0502050101010101" pitchFamily="34" charset="-79"/>
                <a:cs typeface="Narkisim" panose="020E0502050101010101" pitchFamily="34" charset="-79"/>
              </a:rPr>
              <a:t>לתשלום שטרות חוב</a:t>
            </a:r>
          </a:p>
        </p:txBody>
      </p:sp>
      <p:sp>
        <p:nvSpPr>
          <p:cNvPr id="24" name="מלבן 23"/>
          <p:cNvSpPr/>
          <p:nvPr/>
        </p:nvSpPr>
        <p:spPr>
          <a:xfrm>
            <a:off x="0" y="2047837"/>
            <a:ext cx="2063677" cy="636105"/>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latin typeface="Narkisim" panose="020E0502050101010101" pitchFamily="34" charset="-79"/>
                <a:cs typeface="Narkisim" panose="020E0502050101010101" pitchFamily="34" charset="-79"/>
              </a:rPr>
              <a:t>מחירים</a:t>
            </a:r>
          </a:p>
        </p:txBody>
      </p:sp>
      <p:pic>
        <p:nvPicPr>
          <p:cNvPr id="25" name="תמונה 24" descr="מרכז רפואי מיראעירייהז.png"/>
          <p:cNvPicPr/>
          <p:nvPr/>
        </p:nvPicPr>
        <p:blipFill>
          <a:blip r:embed="rId6">
            <a:extLst>
              <a:ext uri="{28A0092B-C50C-407E-A947-70E740481C1C}">
                <a14:useLocalDpi xmlns:a14="http://schemas.microsoft.com/office/drawing/2010/main" val="0"/>
              </a:ext>
            </a:extLst>
          </a:blip>
          <a:srcRect/>
          <a:stretch>
            <a:fillRect/>
          </a:stretch>
        </p:blipFill>
        <p:spPr bwMode="auto">
          <a:xfrm>
            <a:off x="11093116" y="44611"/>
            <a:ext cx="1075338" cy="751988"/>
          </a:xfrm>
          <a:prstGeom prst="rect">
            <a:avLst/>
          </a:prstGeom>
          <a:noFill/>
          <a:ln>
            <a:noFill/>
          </a:ln>
          <a:extLst/>
        </p:spPr>
      </p:pic>
      <p:pic>
        <p:nvPicPr>
          <p:cNvPr id="26" name="תמונה 25"/>
          <p:cNvPicPr/>
          <p:nvPr/>
        </p:nvPicPr>
        <p:blipFill>
          <a:blip r:embed="rId7">
            <a:extLst>
              <a:ext uri="{28A0092B-C50C-407E-A947-70E740481C1C}">
                <a14:useLocalDpi xmlns:a14="http://schemas.microsoft.com/office/drawing/2010/main" val="0"/>
              </a:ext>
            </a:extLst>
          </a:blip>
          <a:srcRect/>
          <a:stretch>
            <a:fillRect/>
          </a:stretch>
        </p:blipFill>
        <p:spPr bwMode="auto">
          <a:xfrm>
            <a:off x="10104725" y="37696"/>
            <a:ext cx="892154" cy="758903"/>
          </a:xfrm>
          <a:prstGeom prst="rect">
            <a:avLst/>
          </a:prstGeom>
          <a:noFill/>
          <a:ln>
            <a:noFill/>
          </a:ln>
          <a:extLst/>
        </p:spPr>
      </p:pic>
    </p:spTree>
    <p:extLst>
      <p:ext uri="{BB962C8B-B14F-4D97-AF65-F5344CB8AC3E}">
        <p14:creationId xmlns:p14="http://schemas.microsoft.com/office/powerpoint/2010/main" val="3605169571"/>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547</TotalTime>
  <Words>739</Words>
  <Application>Microsoft Office PowerPoint</Application>
  <PresentationFormat>מסך רחב</PresentationFormat>
  <Paragraphs>201</Paragraphs>
  <Slides>8</Slides>
  <Notes>5</Notes>
  <HiddenSlides>0</HiddenSlides>
  <MMClips>0</MMClips>
  <ScaleCrop>false</ScaleCrop>
  <HeadingPairs>
    <vt:vector size="6" baseType="variant">
      <vt:variant>
        <vt:lpstr>גופנים בשימוש</vt:lpstr>
      </vt:variant>
      <vt:variant>
        <vt:i4>6</vt:i4>
      </vt:variant>
      <vt:variant>
        <vt:lpstr>ערכת נושא</vt:lpstr>
      </vt:variant>
      <vt:variant>
        <vt:i4>1</vt:i4>
      </vt:variant>
      <vt:variant>
        <vt:lpstr>כותרות שקופיות</vt:lpstr>
      </vt:variant>
      <vt:variant>
        <vt:i4>8</vt:i4>
      </vt:variant>
    </vt:vector>
  </HeadingPairs>
  <TitlesOfParts>
    <vt:vector size="15" baseType="lpstr">
      <vt:lpstr>Arial</vt:lpstr>
      <vt:lpstr>Calibri</vt:lpstr>
      <vt:lpstr>Calibri Light</vt:lpstr>
      <vt:lpstr>David</vt:lpstr>
      <vt:lpstr>Narkisim</vt:lpstr>
      <vt:lpstr>Times New Roman</vt:lpstr>
      <vt:lpstr>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Admin</dc:creator>
  <cp:lastModifiedBy>אבי בן שבת</cp:lastModifiedBy>
  <cp:revision>31</cp:revision>
  <dcterms:created xsi:type="dcterms:W3CDTF">2016-11-19T20:25:53Z</dcterms:created>
  <dcterms:modified xsi:type="dcterms:W3CDTF">2016-12-04T18:14:08Z</dcterms:modified>
</cp:coreProperties>
</file>